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0" r:id="rId2"/>
    <p:sldMasterId id="2147483681" r:id="rId3"/>
  </p:sldMasterIdLst>
  <p:notesMasterIdLst>
    <p:notesMasterId r:id="rId27"/>
  </p:notesMasterIdLst>
  <p:sldIdLst>
    <p:sldId id="256" r:id="rId4"/>
    <p:sldId id="276" r:id="rId5"/>
    <p:sldId id="257" r:id="rId6"/>
    <p:sldId id="280" r:id="rId7"/>
    <p:sldId id="279" r:id="rId8"/>
    <p:sldId id="284" r:id="rId9"/>
    <p:sldId id="277" r:id="rId10"/>
    <p:sldId id="281" r:id="rId11"/>
    <p:sldId id="268" r:id="rId12"/>
    <p:sldId id="282" r:id="rId13"/>
    <p:sldId id="270" r:id="rId14"/>
    <p:sldId id="283" r:id="rId15"/>
    <p:sldId id="285" r:id="rId16"/>
    <p:sldId id="269" r:id="rId17"/>
    <p:sldId id="286" r:id="rId18"/>
    <p:sldId id="278" r:id="rId19"/>
    <p:sldId id="287" r:id="rId20"/>
    <p:sldId id="271" r:id="rId21"/>
    <p:sldId id="267" r:id="rId22"/>
    <p:sldId id="273" r:id="rId23"/>
    <p:sldId id="266" r:id="rId24"/>
    <p:sldId id="274" r:id="rId25"/>
    <p:sldId id="288"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mith, Alex" initials="SA" lastIdx="2" clrIdx="0">
    <p:extLst>
      <p:ext uri="{19B8F6BF-5375-455C-9EA6-DF929625EA0E}">
        <p15:presenceInfo xmlns:p15="http://schemas.microsoft.com/office/powerpoint/2012/main" userId="S-1-5-21-1292428093-1659004503-839522115-1615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1CD23"/>
    <a:srgbClr val="005596"/>
    <a:srgbClr val="BFC75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6" d="100"/>
          <a:sy n="106" d="100"/>
        </p:scale>
        <p:origin x="1686"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F91AC7-7198-49C5-96D3-DA22C664988C}" type="datetimeFigureOut">
              <a:rPr lang="en-US" smtClean="0"/>
              <a:t>10/12/2020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95926F-52BF-4E8C-9032-54F36111C0A3}" type="slidenum">
              <a:rPr lang="en-US" smtClean="0"/>
              <a:t>‹#›</a:t>
            </a:fld>
            <a:endParaRPr lang="en-US"/>
          </a:p>
        </p:txBody>
      </p:sp>
    </p:spTree>
    <p:extLst>
      <p:ext uri="{BB962C8B-B14F-4D97-AF65-F5344CB8AC3E}">
        <p14:creationId xmlns:p14="http://schemas.microsoft.com/office/powerpoint/2010/main" val="37559839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8474470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89121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0830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376588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21032718"/>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813993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2510052404"/>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Tree>
    <p:extLst>
      <p:ext uri="{BB962C8B-B14F-4D97-AF65-F5344CB8AC3E}">
        <p14:creationId xmlns:p14="http://schemas.microsoft.com/office/powerpoint/2010/main" val="3376168993"/>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36031781"/>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4143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1882751254"/>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8092798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93098211"/>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4285127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91952247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92358799"/>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879707857"/>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Tree>
    <p:extLst>
      <p:ext uri="{BB962C8B-B14F-4D97-AF65-F5344CB8AC3E}">
        <p14:creationId xmlns:p14="http://schemas.microsoft.com/office/powerpoint/2010/main" val="907667887"/>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Tree>
    <p:extLst>
      <p:ext uri="{BB962C8B-B14F-4D97-AF65-F5344CB8AC3E}">
        <p14:creationId xmlns:p14="http://schemas.microsoft.com/office/powerpoint/2010/main" val="8826177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538"/>
            <a:ext cx="7772400" cy="1470025"/>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1469590812"/>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538"/>
            <a:ext cx="7772400" cy="1470025"/>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312131588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9889754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7689941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83103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5507348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331178774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A305B96-41F5-415A-B5D3-F76D0FB57366}" type="datetimeFigureOut">
              <a:rPr lang="en-US"/>
              <a:pPr>
                <a:defRPr/>
              </a:pPr>
              <a:t>10/12/2020</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9A00A25-963C-4097-B503-A287D6B7F8B2}" type="slidenum">
              <a:rPr lang="en-US"/>
              <a:pPr>
                <a:defRPr/>
              </a:pPr>
              <a:t>‹#›</a:t>
            </a:fld>
            <a:endParaRPr lang="en-US" dirty="0"/>
          </a:p>
        </p:txBody>
      </p:sp>
    </p:spTree>
    <p:extLst>
      <p:ext uri="{BB962C8B-B14F-4D97-AF65-F5344CB8AC3E}">
        <p14:creationId xmlns:p14="http://schemas.microsoft.com/office/powerpoint/2010/main" val="340647767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68616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 Id="rId9" Type="http://schemas.openxmlformats.org/officeDocument/2006/relationships/image" Target="../media/image2.jp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theme" Target="../theme/theme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image" Target="../media/image3.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0">
            <a:lum/>
          </a:blip>
          <a:srcRect/>
          <a:stretch>
            <a:fillRect l="-3000" r="-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47762"/>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438944"/>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834748591"/>
      </p:ext>
    </p:extLst>
  </p:cSld>
  <p:clrMap bg1="lt1" tx1="dk1" bg2="lt2" tx2="dk2" accent1="accent1" accent2="accent2" accent3="accent3" accent4="accent4" accent5="accent5" accent6="accent6" hlink="hlink" folHlink="folHlink"/>
  <p:sldLayoutIdLst>
    <p:sldLayoutId id="2147483662" r:id="rId1"/>
    <p:sldLayoutId id="2147483664" r:id="rId2"/>
    <p:sldLayoutId id="2147483665" r:id="rId3"/>
    <p:sldLayoutId id="2147483666" r:id="rId4"/>
    <p:sldLayoutId id="2147483667" r:id="rId5"/>
    <p:sldLayoutId id="2147483668" r:id="rId6"/>
    <p:sldLayoutId id="2147483669" r:id="rId7"/>
    <p:sldLayoutId id="2147483678" r:id="rId8"/>
  </p:sldLayoutIdLst>
  <p:timing>
    <p:tnLst>
      <p:par>
        <p:cTn id="1" dur="indefinite" restart="never" nodeType="tmRoot"/>
      </p:par>
    </p:tnLst>
  </p:timing>
  <p:txStyles>
    <p:titleStyle>
      <a:lvl1pPr algn="l" defTabSz="457200" rtl="0" eaLnBrk="1" latinLnBrk="0" hangingPunct="1">
        <a:spcBef>
          <a:spcPct val="0"/>
        </a:spcBef>
        <a:buNone/>
        <a:defRPr sz="3600" b="1" kern="1200">
          <a:solidFill>
            <a:schemeClr val="tx2"/>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457200" rtl="0" eaLnBrk="1" latinLnBrk="0" hangingPunct="1">
        <a:spcBef>
          <a:spcPct val="20000"/>
        </a:spcBef>
        <a:buFont typeface="Arial"/>
        <a:buChar char="•"/>
        <a:defRPr sz="2400" kern="1200">
          <a:solidFill>
            <a:srgbClr val="B9C909"/>
          </a:solidFill>
          <a:latin typeface="Tahoma" panose="020B0604030504040204" pitchFamily="34" charset="0"/>
          <a:ea typeface="Tahoma" panose="020B0604030504040204" pitchFamily="34" charset="0"/>
          <a:cs typeface="Tahoma" panose="020B0604030504040204" pitchFamily="34" charset="0"/>
        </a:defRPr>
      </a:lvl1pPr>
      <a:lvl2pPr marL="742950" indent="-285750" algn="l" defTabSz="457200" rtl="0" eaLnBrk="1" latinLnBrk="0" hangingPunct="1">
        <a:spcBef>
          <a:spcPct val="20000"/>
        </a:spcBef>
        <a:buFont typeface="Arial"/>
        <a:buChar char="–"/>
        <a:defRPr sz="2400" kern="1200">
          <a:solidFill>
            <a:srgbClr val="B9C909"/>
          </a:solidFill>
          <a:latin typeface="Tahoma" panose="020B0604030504040204" pitchFamily="34" charset="0"/>
          <a:ea typeface="Tahoma" panose="020B0604030504040204" pitchFamily="34" charset="0"/>
          <a:cs typeface="Tahoma" panose="020B0604030504040204" pitchFamily="34" charset="0"/>
        </a:defRPr>
      </a:lvl2pPr>
      <a:lvl3pPr marL="1143000" indent="-228600" algn="l" defTabSz="457200" rtl="0" eaLnBrk="1" latinLnBrk="0" hangingPunct="1">
        <a:spcBef>
          <a:spcPct val="20000"/>
        </a:spcBef>
        <a:buFont typeface="Arial"/>
        <a:buChar char="•"/>
        <a:defRPr sz="1800" kern="1200">
          <a:solidFill>
            <a:srgbClr val="1F497D"/>
          </a:solidFill>
          <a:latin typeface="Tahoma" panose="020B0604030504040204" pitchFamily="34" charset="0"/>
          <a:ea typeface="Tahoma" panose="020B0604030504040204" pitchFamily="34" charset="0"/>
          <a:cs typeface="Tahoma" panose="020B0604030504040204" pitchFamily="34" charset="0"/>
        </a:defRPr>
      </a:lvl3pPr>
      <a:lvl4pPr marL="1600200" indent="-228600" algn="l" defTabSz="457200" rtl="0" eaLnBrk="1" latinLnBrk="0" hangingPunct="1">
        <a:spcBef>
          <a:spcPct val="20000"/>
        </a:spcBef>
        <a:buFont typeface="Arial"/>
        <a:buChar char="–"/>
        <a:defRPr sz="1800" kern="1200">
          <a:solidFill>
            <a:srgbClr val="1F497D"/>
          </a:solidFill>
          <a:latin typeface="Tahoma" panose="020B0604030504040204" pitchFamily="34" charset="0"/>
          <a:ea typeface="Tahoma" panose="020B0604030504040204" pitchFamily="34" charset="0"/>
          <a:cs typeface="Tahoma" panose="020B0604030504040204" pitchFamily="34" charset="0"/>
        </a:defRPr>
      </a:lvl4pPr>
      <a:lvl5pPr marL="2057400" indent="-228600" algn="l" defTabSz="457200" rtl="0" eaLnBrk="1" latinLnBrk="0" hangingPunct="1">
        <a:spcBef>
          <a:spcPct val="20000"/>
        </a:spcBef>
        <a:buFont typeface="Arial"/>
        <a:buChar char="»"/>
        <a:defRPr sz="1800" kern="1200">
          <a:solidFill>
            <a:srgbClr val="1F497D"/>
          </a:solidFill>
          <a:latin typeface="Tahoma" panose="020B0604030504040204" pitchFamily="34" charset="0"/>
          <a:ea typeface="Tahoma" panose="020B0604030504040204" pitchFamily="34" charset="0"/>
          <a:cs typeface="Tahoma" panose="020B060403050404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47762"/>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438944"/>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871845183"/>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Lst>
  <p:timing>
    <p:tnLst>
      <p:par>
        <p:cTn id="1" dur="indefinite" restart="never" nodeType="tmRoot"/>
      </p:par>
    </p:tnLst>
  </p:timing>
  <p:txStyles>
    <p:titleStyle>
      <a:lvl1pPr algn="l" defTabSz="457200" rtl="0" eaLnBrk="1" latinLnBrk="0" hangingPunct="1">
        <a:spcBef>
          <a:spcPct val="0"/>
        </a:spcBef>
        <a:buNone/>
        <a:defRPr sz="3600" b="1" kern="1200">
          <a:solidFill>
            <a:schemeClr val="tx2"/>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457200" rtl="0" eaLnBrk="1" latinLnBrk="0" hangingPunct="1">
        <a:spcBef>
          <a:spcPct val="20000"/>
        </a:spcBef>
        <a:buFont typeface="Arial"/>
        <a:buChar char="•"/>
        <a:defRPr sz="2400" kern="1200">
          <a:solidFill>
            <a:srgbClr val="B9C909"/>
          </a:solidFill>
          <a:latin typeface="Tahoma" panose="020B0604030504040204" pitchFamily="34" charset="0"/>
          <a:ea typeface="Tahoma" panose="020B0604030504040204" pitchFamily="34" charset="0"/>
          <a:cs typeface="Tahoma" panose="020B0604030504040204" pitchFamily="34" charset="0"/>
        </a:defRPr>
      </a:lvl1pPr>
      <a:lvl2pPr marL="742950" indent="-285750" algn="l" defTabSz="457200" rtl="0" eaLnBrk="1" latinLnBrk="0" hangingPunct="1">
        <a:spcBef>
          <a:spcPct val="20000"/>
        </a:spcBef>
        <a:buFont typeface="Arial"/>
        <a:buChar char="–"/>
        <a:defRPr sz="2400" kern="1200">
          <a:solidFill>
            <a:srgbClr val="B9C909"/>
          </a:solidFill>
          <a:latin typeface="Tahoma" panose="020B0604030504040204" pitchFamily="34" charset="0"/>
          <a:ea typeface="Tahoma" panose="020B0604030504040204" pitchFamily="34" charset="0"/>
          <a:cs typeface="Tahoma" panose="020B0604030504040204" pitchFamily="34" charset="0"/>
        </a:defRPr>
      </a:lvl2pPr>
      <a:lvl3pPr marL="1143000" indent="-228600" algn="l" defTabSz="457200" rtl="0" eaLnBrk="1" latinLnBrk="0" hangingPunct="1">
        <a:spcBef>
          <a:spcPct val="20000"/>
        </a:spcBef>
        <a:buFont typeface="Arial"/>
        <a:buChar char="•"/>
        <a:defRPr sz="1800" kern="1200">
          <a:solidFill>
            <a:srgbClr val="1F497D"/>
          </a:solidFill>
          <a:latin typeface="Tahoma" panose="020B0604030504040204" pitchFamily="34" charset="0"/>
          <a:ea typeface="Tahoma" panose="020B0604030504040204" pitchFamily="34" charset="0"/>
          <a:cs typeface="Tahoma" panose="020B0604030504040204" pitchFamily="34" charset="0"/>
        </a:defRPr>
      </a:lvl3pPr>
      <a:lvl4pPr marL="1600200" indent="-228600" algn="l" defTabSz="457200" rtl="0" eaLnBrk="1" latinLnBrk="0" hangingPunct="1">
        <a:spcBef>
          <a:spcPct val="20000"/>
        </a:spcBef>
        <a:buFont typeface="Arial"/>
        <a:buChar char="–"/>
        <a:defRPr sz="1800" kern="1200">
          <a:solidFill>
            <a:srgbClr val="1F497D"/>
          </a:solidFill>
          <a:latin typeface="Tahoma" panose="020B0604030504040204" pitchFamily="34" charset="0"/>
          <a:ea typeface="Tahoma" panose="020B0604030504040204" pitchFamily="34" charset="0"/>
          <a:cs typeface="Tahoma" panose="020B0604030504040204" pitchFamily="34" charset="0"/>
        </a:defRPr>
      </a:lvl4pPr>
      <a:lvl5pPr marL="2057400" indent="-228600" algn="l" defTabSz="457200" rtl="0" eaLnBrk="1" latinLnBrk="0" hangingPunct="1">
        <a:spcBef>
          <a:spcPct val="20000"/>
        </a:spcBef>
        <a:buFont typeface="Arial"/>
        <a:buChar char="»"/>
        <a:defRPr sz="1800" kern="1200">
          <a:solidFill>
            <a:srgbClr val="1F497D"/>
          </a:solidFill>
          <a:latin typeface="Tahoma" panose="020B0604030504040204" pitchFamily="34" charset="0"/>
          <a:ea typeface="Tahoma" panose="020B0604030504040204" pitchFamily="34" charset="0"/>
          <a:cs typeface="Tahoma" panose="020B060403050404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090385063"/>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95" r:id="rId8"/>
    <p:sldLayoutId id="2147483689" r:id="rId9"/>
    <p:sldLayoutId id="2147483690" r:id="rId10"/>
    <p:sldLayoutId id="2147483693" r:id="rId11"/>
    <p:sldLayoutId id="2147483694" r:id="rId12"/>
  </p:sldLayoutIdLst>
  <p:timing>
    <p:tnLst>
      <p:par>
        <p:cTn id="1" dur="indefinite" restart="never" nodeType="tmRoot"/>
      </p:par>
    </p:tnLst>
  </p:timing>
  <p:txStyles>
    <p:titleStyle>
      <a:lvl1pPr algn="l" defTabSz="685800" rtl="0" eaLnBrk="1" latinLnBrk="0" hangingPunct="1">
        <a:lnSpc>
          <a:spcPct val="90000"/>
        </a:lnSpc>
        <a:spcBef>
          <a:spcPct val="0"/>
        </a:spcBef>
        <a:buNone/>
        <a:defRPr sz="3600" b="1" kern="1200">
          <a:solidFill>
            <a:schemeClr val="accent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accent2"/>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6.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2.xml"/></Relationships>
</file>

<file path=ppt/slides/_rels/slide20.xml.rels><?xml version="1.0" encoding="UTF-8" standalone="yes"?>
<Relationships xmlns="http://schemas.openxmlformats.org/package/2006/relationships"><Relationship Id="rId3" Type="http://schemas.openxmlformats.org/officeDocument/2006/relationships/hyperlink" Target="mailto:Rachael.Muhs@lifeservebloodcenter.org" TargetMode="External"/><Relationship Id="rId2" Type="http://schemas.openxmlformats.org/officeDocument/2006/relationships/image" Target="../media/image5.jpg"/><Relationship Id="rId1" Type="http://schemas.openxmlformats.org/officeDocument/2006/relationships/slideLayout" Target="../slideLayouts/slideLayout22.xml"/><Relationship Id="rId4" Type="http://schemas.openxmlformats.org/officeDocument/2006/relationships/hyperlink" Target="mailto:Alex.Smith@lifeservebloodcenter.org" TargetMode="Externa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7.xml"/></Relationships>
</file>

<file path=ppt/slides/_rels/slide22.xml.rels><?xml version="1.0" encoding="UTF-8" standalone="yes"?>
<Relationships xmlns="http://schemas.openxmlformats.org/package/2006/relationships"><Relationship Id="rId3" Type="http://schemas.openxmlformats.org/officeDocument/2006/relationships/hyperlink" Target="https://app.smartsheet.com/b/form/a211f1903c7a4de4a06f6117d7d7aae6" TargetMode="External"/><Relationship Id="rId2" Type="http://schemas.openxmlformats.org/officeDocument/2006/relationships/image" Target="../media/image5.jpg"/><Relationship Id="rId1" Type="http://schemas.openxmlformats.org/officeDocument/2006/relationships/slideLayout" Target="../slideLayouts/slideLayout22.xml"/></Relationships>
</file>

<file path=ppt/slides/_rels/slide23.xml.rels><?xml version="1.0" encoding="UTF-8" standalone="yes"?>
<Relationships xmlns="http://schemas.openxmlformats.org/package/2006/relationships"><Relationship Id="rId2" Type="http://schemas.openxmlformats.org/officeDocument/2006/relationships/hyperlink" Target="https://app.smartsheet.com/b/form/d6e9ce428dd342838e8422d4921a65b7"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3" Type="http://schemas.openxmlformats.org/officeDocument/2006/relationships/hyperlink" Target="https://www.fda.gov/media/123448/download" TargetMode="External"/><Relationship Id="rId2" Type="http://schemas.openxmlformats.org/officeDocument/2006/relationships/image" Target="../media/image1.jpg"/><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2.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Box 15"/>
          <p:cNvSpPr txBox="1">
            <a:spLocks noChangeArrowheads="1"/>
          </p:cNvSpPr>
          <p:nvPr/>
        </p:nvSpPr>
        <p:spPr bwMode="auto">
          <a:xfrm>
            <a:off x="0" y="1282128"/>
            <a:ext cx="9144000"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r>
              <a:rPr lang="en-US" altLang="en-US" sz="3600" b="1" dirty="0" smtClean="0">
                <a:solidFill>
                  <a:srgbClr val="005596"/>
                </a:solidFill>
                <a:latin typeface="Tahoma" panose="020B0604030504040204" pitchFamily="34" charset="0"/>
                <a:ea typeface="Tahoma" panose="020B0604030504040204" pitchFamily="34" charset="0"/>
                <a:cs typeface="Tahoma" panose="020B0604030504040204" pitchFamily="34" charset="0"/>
              </a:rPr>
              <a:t>Platelet Guidance</a:t>
            </a:r>
            <a:endParaRPr lang="en-US" altLang="en-US" sz="3600" b="1" dirty="0">
              <a:solidFill>
                <a:srgbClr val="005596"/>
              </a:solidFill>
              <a:latin typeface="Tahoma" panose="020B0604030504040204" pitchFamily="34" charset="0"/>
              <a:ea typeface="Tahoma" panose="020B0604030504040204" pitchFamily="34" charset="0"/>
              <a:cs typeface="Tahoma" panose="020B0604030504040204" pitchFamily="34" charset="0"/>
            </a:endParaRPr>
          </a:p>
          <a:p>
            <a:pPr algn="ctr" eaLnBrk="1" hangingPunct="1"/>
            <a:r>
              <a:rPr lang="en-US" altLang="en-US" b="1" dirty="0" smtClean="0">
                <a:solidFill>
                  <a:srgbClr val="C1CD23"/>
                </a:solidFill>
                <a:latin typeface="Tahoma" panose="020B0604030504040204" pitchFamily="34" charset="0"/>
                <a:ea typeface="Tahoma" panose="020B0604030504040204" pitchFamily="34" charset="0"/>
                <a:cs typeface="Tahoma" panose="020B0604030504040204" pitchFamily="34" charset="0"/>
              </a:rPr>
              <a:t>Bacterial Risk Control Strategies</a:t>
            </a:r>
          </a:p>
          <a:p>
            <a:pPr algn="ctr" eaLnBrk="1" hangingPunct="1"/>
            <a:endParaRPr lang="en-US" altLang="en-US" b="1" dirty="0" smtClean="0">
              <a:solidFill>
                <a:srgbClr val="C1CD23"/>
              </a:solidFill>
              <a:latin typeface="Tahoma" panose="020B0604030504040204" pitchFamily="34" charset="0"/>
              <a:ea typeface="Tahoma" panose="020B0604030504040204" pitchFamily="34" charset="0"/>
              <a:cs typeface="Tahoma" panose="020B0604030504040204" pitchFamily="34" charset="0"/>
            </a:endParaRPr>
          </a:p>
          <a:p>
            <a:pPr algn="ctr"/>
            <a:r>
              <a:rPr lang="en-US" sz="2000" dirty="0"/>
              <a:t>Christine Hayes, COO/VP of Operations</a:t>
            </a:r>
          </a:p>
          <a:p>
            <a:pPr algn="ctr"/>
            <a:r>
              <a:rPr lang="en-US" sz="2000" dirty="0"/>
              <a:t>Abby Huntrods, Director of Hospital Services</a:t>
            </a:r>
          </a:p>
          <a:p>
            <a:pPr algn="ctr"/>
            <a:r>
              <a:rPr lang="en-US" sz="2000" dirty="0"/>
              <a:t>Rachael Muhs, Technical Services Supervisor</a:t>
            </a:r>
          </a:p>
          <a:p>
            <a:pPr algn="ctr"/>
            <a:r>
              <a:rPr lang="en-US" sz="2000" dirty="0"/>
              <a:t>Dr. Alex Smith, Medical Director</a:t>
            </a:r>
          </a:p>
          <a:p>
            <a:pPr algn="ctr" eaLnBrk="1" hangingPunct="1"/>
            <a:endParaRPr lang="en-US" altLang="en-US" b="1" dirty="0">
              <a:solidFill>
                <a:srgbClr val="C1CD23"/>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449270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5" name="TextBox 15"/>
          <p:cNvSpPr txBox="1">
            <a:spLocks noChangeArrowheads="1"/>
          </p:cNvSpPr>
          <p:nvPr/>
        </p:nvSpPr>
        <p:spPr bwMode="auto">
          <a:xfrm>
            <a:off x="381000" y="538163"/>
            <a:ext cx="83820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altLang="en-US" sz="3600" b="1" dirty="0">
                <a:solidFill>
                  <a:srgbClr val="005596"/>
                </a:solidFill>
                <a:latin typeface="Tahoma" panose="020B0604030504040204" pitchFamily="34" charset="0"/>
                <a:ea typeface="Tahoma" panose="020B0604030504040204" pitchFamily="34" charset="0"/>
                <a:cs typeface="Tahoma" panose="020B0604030504040204" pitchFamily="34" charset="0"/>
              </a:rPr>
              <a:t>Large Volume, Delayed Sampling </a:t>
            </a:r>
            <a:r>
              <a:rPr lang="en-US" altLang="en-US" b="1" dirty="0">
                <a:solidFill>
                  <a:srgbClr val="C1CD23"/>
                </a:solidFill>
                <a:latin typeface="Tahoma" panose="020B0604030504040204" pitchFamily="34" charset="0"/>
                <a:ea typeface="Tahoma" panose="020B0604030504040204" pitchFamily="34" charset="0"/>
                <a:cs typeface="Tahoma" panose="020B0604030504040204" pitchFamily="34" charset="0"/>
              </a:rPr>
              <a:t>LVDS </a:t>
            </a:r>
            <a:r>
              <a:rPr lang="en-US" altLang="en-US" b="1" dirty="0" smtClean="0">
                <a:solidFill>
                  <a:srgbClr val="C1CD23"/>
                </a:solidFill>
                <a:latin typeface="Tahoma" panose="020B0604030504040204" pitchFamily="34" charset="0"/>
                <a:ea typeface="Tahoma" panose="020B0604030504040204" pitchFamily="34" charset="0"/>
                <a:cs typeface="Tahoma" panose="020B0604030504040204" pitchFamily="34" charset="0"/>
              </a:rPr>
              <a:t>48 (no sooner than 48 Hours)</a:t>
            </a:r>
            <a:endParaRPr lang="en-US" altLang="en-US" b="1" dirty="0">
              <a:solidFill>
                <a:srgbClr val="C1CD23"/>
              </a:solidFill>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457200" y="1828800"/>
            <a:ext cx="8305800" cy="3662541"/>
          </a:xfrm>
          <a:prstGeom prst="rect">
            <a:avLst/>
          </a:prstGeom>
          <a:noFill/>
        </p:spPr>
        <p:txBody>
          <a:bodyPr>
            <a:spAutoFit/>
          </a:bodyPr>
          <a:lstStyle/>
          <a:p>
            <a:pPr fontAlgn="auto">
              <a:spcBef>
                <a:spcPts val="0"/>
              </a:spcBef>
              <a:spcAft>
                <a:spcPts val="0"/>
              </a:spcAft>
              <a:defRPr/>
            </a:pPr>
            <a:r>
              <a:rPr lang="en-US" b="1" u="sng" dirty="0">
                <a:latin typeface="Tahoma" panose="020B0604030504040204" pitchFamily="34" charset="0"/>
                <a:ea typeface="Tahoma" panose="020B0604030504040204" pitchFamily="34" charset="0"/>
                <a:cs typeface="Tahoma" panose="020B0604030504040204" pitchFamily="34" charset="0"/>
              </a:rPr>
              <a:t>Advantages:</a:t>
            </a:r>
          </a:p>
          <a:p>
            <a:pPr marL="285750" indent="-285750" fontAlgn="auto">
              <a:spcBef>
                <a:spcPts val="0"/>
              </a:spcBef>
              <a:spcAft>
                <a:spcPts val="0"/>
              </a:spcAft>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More likely to detect infectious agent with additional growth time</a:t>
            </a:r>
          </a:p>
          <a:p>
            <a:pPr marL="285750" indent="-285750" fontAlgn="auto">
              <a:spcBef>
                <a:spcPts val="0"/>
              </a:spcBef>
              <a:spcAft>
                <a:spcPts val="0"/>
              </a:spcAft>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Lower </a:t>
            </a:r>
            <a:r>
              <a:rPr lang="en-US" dirty="0">
                <a:latin typeface="Tahoma" panose="020B0604030504040204" pitchFamily="34" charset="0"/>
                <a:ea typeface="Tahoma" panose="020B0604030504040204" pitchFamily="34" charset="0"/>
                <a:cs typeface="Tahoma" panose="020B0604030504040204" pitchFamily="34" charset="0"/>
              </a:rPr>
              <a:t>Cost than Pathogen </a:t>
            </a:r>
            <a:r>
              <a:rPr lang="en-US" dirty="0" smtClean="0">
                <a:latin typeface="Tahoma" panose="020B0604030504040204" pitchFamily="34" charset="0"/>
                <a:ea typeface="Tahoma" panose="020B0604030504040204" pitchFamily="34" charset="0"/>
                <a:cs typeface="Tahoma" panose="020B0604030504040204" pitchFamily="34" charset="0"/>
              </a:rPr>
              <a:t>Reduction</a:t>
            </a:r>
          </a:p>
          <a:p>
            <a:pPr marL="285750" indent="-285750" fontAlgn="auto">
              <a:spcBef>
                <a:spcPts val="0"/>
              </a:spcBef>
              <a:spcAft>
                <a:spcPts val="0"/>
              </a:spcAft>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7-Day Product</a:t>
            </a:r>
            <a:endParaRPr lang="en-US" dirty="0">
              <a:latin typeface="Tahoma" panose="020B0604030504040204" pitchFamily="34" charset="0"/>
              <a:ea typeface="Tahoma" panose="020B0604030504040204" pitchFamily="34" charset="0"/>
              <a:cs typeface="Tahoma" panose="020B0604030504040204" pitchFamily="34" charset="0"/>
            </a:endParaRPr>
          </a:p>
          <a:p>
            <a:pPr fontAlgn="auto">
              <a:spcBef>
                <a:spcPts val="0"/>
              </a:spcBef>
              <a:spcAft>
                <a:spcPts val="0"/>
              </a:spcAft>
              <a:defRPr/>
            </a:pPr>
            <a:endParaRPr lang="en-US" dirty="0">
              <a:latin typeface="Tahoma" panose="020B0604030504040204" pitchFamily="34" charset="0"/>
              <a:ea typeface="Tahoma" panose="020B0604030504040204" pitchFamily="34" charset="0"/>
              <a:cs typeface="Tahoma" panose="020B0604030504040204" pitchFamily="34" charset="0"/>
            </a:endParaRPr>
          </a:p>
          <a:p>
            <a:pPr fontAlgn="auto">
              <a:spcBef>
                <a:spcPts val="0"/>
              </a:spcBef>
              <a:spcAft>
                <a:spcPts val="0"/>
              </a:spcAft>
              <a:defRPr/>
            </a:pPr>
            <a:r>
              <a:rPr lang="en-US" b="1" u="sng" dirty="0">
                <a:latin typeface="Tahoma" panose="020B0604030504040204" pitchFamily="34" charset="0"/>
                <a:ea typeface="Tahoma" panose="020B0604030504040204" pitchFamily="34" charset="0"/>
                <a:cs typeface="Tahoma" panose="020B0604030504040204" pitchFamily="34" charset="0"/>
              </a:rPr>
              <a:t>Disadvantages:</a:t>
            </a:r>
          </a:p>
          <a:p>
            <a:pPr marL="285750" indent="-285750" fontAlgn="auto">
              <a:spcBef>
                <a:spcPts val="0"/>
              </a:spcBef>
              <a:spcAft>
                <a:spcPts val="0"/>
              </a:spcAft>
              <a:buFont typeface="Arial" panose="020B0604020202020204" pitchFamily="34" charset="0"/>
              <a:buChar char="•"/>
              <a:defRPr/>
            </a:pPr>
            <a:r>
              <a:rPr lang="en-US" dirty="0">
                <a:latin typeface="Tahoma" panose="020B0604030504040204" pitchFamily="34" charset="0"/>
                <a:ea typeface="Tahoma" panose="020B0604030504040204" pitchFamily="34" charset="0"/>
                <a:cs typeface="Tahoma" panose="020B0604030504040204" pitchFamily="34" charset="0"/>
              </a:rPr>
              <a:t>Impact to available inventory</a:t>
            </a:r>
          </a:p>
          <a:p>
            <a:pPr marL="742950" lvl="1" indent="-285750">
              <a:buFont typeface="Arial" panose="020B0604020202020204" pitchFamily="34" charset="0"/>
              <a:buChar char="•"/>
              <a:defRPr/>
            </a:pPr>
            <a:r>
              <a:rPr lang="en-US" dirty="0">
                <a:latin typeface="Tahoma" panose="020B0604030504040204" pitchFamily="34" charset="0"/>
                <a:ea typeface="Tahoma" panose="020B0604030504040204" pitchFamily="34" charset="0"/>
                <a:cs typeface="Tahoma" panose="020B0604030504040204" pitchFamily="34" charset="0"/>
              </a:rPr>
              <a:t>Holds product longer than Pathogen Reduction</a:t>
            </a:r>
          </a:p>
          <a:p>
            <a:pPr marL="285750" indent="-285750">
              <a:buFont typeface="Arial" panose="020B0604020202020204" pitchFamily="34" charset="0"/>
              <a:buChar char="•"/>
              <a:defRPr/>
            </a:pPr>
            <a:r>
              <a:rPr lang="en-US" dirty="0">
                <a:latin typeface="Tahoma" panose="020B0604030504040204" pitchFamily="34" charset="0"/>
                <a:ea typeface="Tahoma" panose="020B0604030504040204" pitchFamily="34" charset="0"/>
                <a:cs typeface="Tahoma" panose="020B0604030504040204" pitchFamily="34" charset="0"/>
              </a:rPr>
              <a:t>Testing the product and not treating the </a:t>
            </a:r>
            <a:r>
              <a:rPr lang="en-US" dirty="0" smtClean="0">
                <a:latin typeface="Tahoma" panose="020B0604030504040204" pitchFamily="34" charset="0"/>
                <a:ea typeface="Tahoma" panose="020B0604030504040204" pitchFamily="34" charset="0"/>
                <a:cs typeface="Tahoma" panose="020B0604030504040204" pitchFamily="34" charset="0"/>
              </a:rPr>
              <a:t>product</a:t>
            </a:r>
          </a:p>
          <a:p>
            <a:pPr marL="285750" indent="-285750">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Cannot use on </a:t>
            </a:r>
            <a:r>
              <a:rPr lang="en-US" dirty="0" err="1" smtClean="0">
                <a:latin typeface="Tahoma" panose="020B0604030504040204" pitchFamily="34" charset="0"/>
                <a:ea typeface="Tahoma" panose="020B0604030504040204" pitchFamily="34" charset="0"/>
                <a:cs typeface="Tahoma" panose="020B0604030504040204" pitchFamily="34" charset="0"/>
              </a:rPr>
              <a:t>Acrodose</a:t>
            </a:r>
            <a:endParaRPr lang="en-US" dirty="0" smtClean="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Not available for secondary testing (</a:t>
            </a:r>
            <a:r>
              <a:rPr lang="en-US" dirty="0" err="1" smtClean="0">
                <a:latin typeface="Tahoma" panose="020B0604030504040204" pitchFamily="34" charset="0"/>
                <a:ea typeface="Tahoma" panose="020B0604030504040204" pitchFamily="34" charset="0"/>
                <a:cs typeface="Tahoma" panose="020B0604030504040204" pitchFamily="34" charset="0"/>
              </a:rPr>
              <a:t>Verax</a:t>
            </a:r>
            <a:r>
              <a:rPr lang="en-US" dirty="0" smtClean="0">
                <a:latin typeface="Tahoma" panose="020B0604030504040204" pitchFamily="34" charset="0"/>
                <a:ea typeface="Tahoma" panose="020B0604030504040204" pitchFamily="34" charset="0"/>
                <a:cs typeface="Tahoma" panose="020B0604030504040204" pitchFamily="34" charset="0"/>
              </a:rPr>
              <a:t>)</a:t>
            </a:r>
          </a:p>
          <a:p>
            <a:pPr marL="285750" indent="-285750">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Licensure Submission (12-Month)</a:t>
            </a:r>
            <a:endParaRPr lang="en-US" dirty="0">
              <a:latin typeface="Tahoma" panose="020B0604030504040204" pitchFamily="34" charset="0"/>
              <a:ea typeface="Tahoma" panose="020B0604030504040204" pitchFamily="34" charset="0"/>
              <a:cs typeface="Tahoma" panose="020B0604030504040204" pitchFamily="34" charset="0"/>
            </a:endParaRPr>
          </a:p>
          <a:p>
            <a:pPr fontAlgn="auto">
              <a:spcBef>
                <a:spcPts val="0"/>
              </a:spcBef>
              <a:spcAft>
                <a:spcPts val="0"/>
              </a:spcAft>
              <a:defRPr/>
            </a:pPr>
            <a:endParaRPr lang="en-US" sz="1600" dirty="0" smtClean="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8625104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5" name="TextBox 15"/>
          <p:cNvSpPr txBox="1">
            <a:spLocks noChangeArrowheads="1"/>
          </p:cNvSpPr>
          <p:nvPr/>
        </p:nvSpPr>
        <p:spPr bwMode="auto">
          <a:xfrm>
            <a:off x="381000" y="538163"/>
            <a:ext cx="8382000" cy="101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altLang="en-US" sz="3600" b="1" dirty="0" smtClean="0">
                <a:solidFill>
                  <a:srgbClr val="005596"/>
                </a:solidFill>
                <a:latin typeface="Tahoma" panose="020B0604030504040204" pitchFamily="34" charset="0"/>
                <a:ea typeface="Tahoma" panose="020B0604030504040204" pitchFamily="34" charset="0"/>
                <a:cs typeface="Tahoma" panose="020B0604030504040204" pitchFamily="34" charset="0"/>
              </a:rPr>
              <a:t>Pathogen Reduction</a:t>
            </a:r>
            <a:endParaRPr lang="en-US" altLang="en-US" sz="3600" b="1" dirty="0">
              <a:solidFill>
                <a:srgbClr val="005596"/>
              </a:solidFill>
              <a:latin typeface="Tahoma" panose="020B0604030504040204" pitchFamily="34" charset="0"/>
              <a:ea typeface="Tahoma" panose="020B0604030504040204" pitchFamily="34" charset="0"/>
              <a:cs typeface="Tahoma" panose="020B0604030504040204" pitchFamily="34" charset="0"/>
            </a:endParaRPr>
          </a:p>
          <a:p>
            <a:pPr eaLnBrk="1" hangingPunct="1"/>
            <a:r>
              <a:rPr lang="en-US" altLang="en-US" b="1" dirty="0" smtClean="0">
                <a:solidFill>
                  <a:srgbClr val="C1CD23"/>
                </a:solidFill>
                <a:latin typeface="Tahoma" panose="020B0604030504040204" pitchFamily="34" charset="0"/>
                <a:ea typeface="Tahoma" panose="020B0604030504040204" pitchFamily="34" charset="0"/>
                <a:cs typeface="Tahoma" panose="020B0604030504040204" pitchFamily="34" charset="0"/>
              </a:rPr>
              <a:t>Psoralen/UVA Light Treatment</a:t>
            </a:r>
            <a:endParaRPr lang="en-US" altLang="en-US" b="1" dirty="0">
              <a:solidFill>
                <a:srgbClr val="C1CD23"/>
              </a:solidFill>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381000" y="1828800"/>
            <a:ext cx="8305800" cy="2585323"/>
          </a:xfrm>
          <a:prstGeom prst="rect">
            <a:avLst/>
          </a:prstGeom>
          <a:noFill/>
        </p:spPr>
        <p:txBody>
          <a:bodyPr>
            <a:spAutoFit/>
          </a:bodyPr>
          <a:lstStyle/>
          <a:p>
            <a:pPr marL="741363" lvl="1" indent="-347663">
              <a:lnSpc>
                <a:spcPct val="150000"/>
              </a:lnSpc>
              <a:buFont typeface="Arial"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Targets DNA &amp; RNA to prevent proliferation of pathogens</a:t>
            </a:r>
          </a:p>
          <a:p>
            <a:pPr marL="741363" lvl="1" indent="-347663">
              <a:lnSpc>
                <a:spcPct val="150000"/>
              </a:lnSpc>
              <a:buFont typeface="Arial"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Replacement </a:t>
            </a:r>
            <a:r>
              <a:rPr lang="en-US" dirty="0">
                <a:latin typeface="Tahoma" panose="020B0604030504040204" pitchFamily="34" charset="0"/>
                <a:ea typeface="Tahoma" panose="020B0604030504040204" pitchFamily="34" charset="0"/>
                <a:cs typeface="Tahoma" panose="020B0604030504040204" pitchFamily="34" charset="0"/>
              </a:rPr>
              <a:t>for primary and secondary bacterial culture screening</a:t>
            </a:r>
          </a:p>
          <a:p>
            <a:pPr marL="741363" lvl="1" indent="-347663">
              <a:lnSpc>
                <a:spcPct val="150000"/>
              </a:lnSpc>
              <a:buFont typeface="Arial" pitchFamily="34" charset="0"/>
              <a:buChar char="•"/>
              <a:defRPr/>
            </a:pPr>
            <a:r>
              <a:rPr lang="en-US" dirty="0">
                <a:latin typeface="Tahoma" panose="020B0604030504040204" pitchFamily="34" charset="0"/>
                <a:ea typeface="Tahoma" panose="020B0604030504040204" pitchFamily="34" charset="0"/>
                <a:cs typeface="Tahoma" panose="020B0604030504040204" pitchFamily="34" charset="0"/>
              </a:rPr>
              <a:t>Approved alternative to Gamma Irradiation </a:t>
            </a:r>
            <a:r>
              <a:rPr lang="en-US" dirty="0" smtClean="0">
                <a:latin typeface="Tahoma" panose="020B0604030504040204" pitchFamily="34" charset="0"/>
                <a:ea typeface="Tahoma" panose="020B0604030504040204" pitchFamily="34" charset="0"/>
                <a:cs typeface="Tahoma" panose="020B0604030504040204" pitchFamily="34" charset="0"/>
              </a:rPr>
              <a:t>to prevent transfusion associated graft vs. host disease</a:t>
            </a:r>
            <a:endParaRPr lang="en-US" dirty="0">
              <a:latin typeface="Tahoma" panose="020B0604030504040204" pitchFamily="34" charset="0"/>
              <a:ea typeface="Tahoma" panose="020B0604030504040204" pitchFamily="34" charset="0"/>
              <a:cs typeface="Tahoma" panose="020B0604030504040204" pitchFamily="34" charset="0"/>
            </a:endParaRPr>
          </a:p>
          <a:p>
            <a:pPr marL="741363" indent="-347663" fontAlgn="auto">
              <a:lnSpc>
                <a:spcPct val="150000"/>
              </a:lnSpc>
              <a:spcBef>
                <a:spcPts val="0"/>
              </a:spcBef>
              <a:spcAft>
                <a:spcPts val="0"/>
              </a:spcAft>
              <a:buFont typeface="Arial" pitchFamily="34" charset="0"/>
              <a:buChar char="•"/>
              <a:defRPr/>
            </a:pPr>
            <a:r>
              <a:rPr lang="en-US" sz="1800" dirty="0" smtClean="0">
                <a:latin typeface="Tahoma" panose="020B0604030504040204" pitchFamily="34" charset="0"/>
                <a:ea typeface="Tahoma" panose="020B0604030504040204" pitchFamily="34" charset="0"/>
                <a:cs typeface="Tahoma" panose="020B0604030504040204" pitchFamily="34" charset="0"/>
              </a:rPr>
              <a:t>Apheresis platelets</a:t>
            </a:r>
          </a:p>
          <a:p>
            <a:pPr marL="741363" indent="-347663" fontAlgn="auto">
              <a:lnSpc>
                <a:spcPct val="150000"/>
              </a:lnSpc>
              <a:spcBef>
                <a:spcPts val="0"/>
              </a:spcBef>
              <a:spcAft>
                <a:spcPts val="0"/>
              </a:spcAft>
              <a:buFont typeface="Arial"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Currently 5 day expiration (developing 7 day expiration)</a:t>
            </a:r>
          </a:p>
        </p:txBody>
      </p:sp>
    </p:spTree>
    <p:extLst>
      <p:ext uri="{BB962C8B-B14F-4D97-AF65-F5344CB8AC3E}">
        <p14:creationId xmlns:p14="http://schemas.microsoft.com/office/powerpoint/2010/main" val="24708677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5" name="TextBox 15"/>
          <p:cNvSpPr txBox="1">
            <a:spLocks noChangeArrowheads="1"/>
          </p:cNvSpPr>
          <p:nvPr/>
        </p:nvSpPr>
        <p:spPr bwMode="auto">
          <a:xfrm>
            <a:off x="381000" y="538163"/>
            <a:ext cx="8382000" cy="101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altLang="en-US" sz="3600" b="1" dirty="0" smtClean="0">
                <a:solidFill>
                  <a:srgbClr val="005596"/>
                </a:solidFill>
                <a:latin typeface="Tahoma" panose="020B0604030504040204" pitchFamily="34" charset="0"/>
                <a:ea typeface="Tahoma" panose="020B0604030504040204" pitchFamily="34" charset="0"/>
                <a:cs typeface="Tahoma" panose="020B0604030504040204" pitchFamily="34" charset="0"/>
              </a:rPr>
              <a:t>Pathogen Reduction</a:t>
            </a:r>
            <a:endParaRPr lang="en-US" altLang="en-US" sz="3600" b="1" dirty="0">
              <a:solidFill>
                <a:srgbClr val="005596"/>
              </a:solidFill>
              <a:latin typeface="Tahoma" panose="020B0604030504040204" pitchFamily="34" charset="0"/>
              <a:ea typeface="Tahoma" panose="020B0604030504040204" pitchFamily="34" charset="0"/>
              <a:cs typeface="Tahoma" panose="020B0604030504040204" pitchFamily="34" charset="0"/>
            </a:endParaRPr>
          </a:p>
          <a:p>
            <a:pPr eaLnBrk="1" hangingPunct="1"/>
            <a:r>
              <a:rPr lang="en-US" altLang="en-US" b="1" dirty="0" smtClean="0">
                <a:solidFill>
                  <a:srgbClr val="C1CD23"/>
                </a:solidFill>
                <a:latin typeface="Tahoma" panose="020B0604030504040204" pitchFamily="34" charset="0"/>
                <a:ea typeface="Tahoma" panose="020B0604030504040204" pitchFamily="34" charset="0"/>
                <a:cs typeface="Tahoma" panose="020B0604030504040204" pitchFamily="34" charset="0"/>
              </a:rPr>
              <a:t>Psoralen/UVA Light Treatment</a:t>
            </a:r>
            <a:endParaRPr lang="en-US" altLang="en-US" b="1" dirty="0">
              <a:solidFill>
                <a:srgbClr val="C1CD23"/>
              </a:solidFill>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381000" y="1781175"/>
            <a:ext cx="8305800" cy="4062651"/>
          </a:xfrm>
          <a:prstGeom prst="rect">
            <a:avLst/>
          </a:prstGeom>
          <a:noFill/>
        </p:spPr>
        <p:txBody>
          <a:bodyPr>
            <a:spAutoFit/>
          </a:bodyPr>
          <a:lstStyle/>
          <a:p>
            <a:pPr marL="393700" lvl="1">
              <a:defRPr/>
            </a:pPr>
            <a:r>
              <a:rPr lang="en-US" b="1" u="sng" dirty="0">
                <a:latin typeface="Tahoma" panose="020B0604030504040204" pitchFamily="34" charset="0"/>
                <a:ea typeface="Tahoma" panose="020B0604030504040204" pitchFamily="34" charset="0"/>
                <a:cs typeface="Tahoma" panose="020B0604030504040204" pitchFamily="34" charset="0"/>
              </a:rPr>
              <a:t>Advantages:</a:t>
            </a:r>
          </a:p>
          <a:p>
            <a:pPr marL="679450" lvl="1" indent="-285750">
              <a:spcBef>
                <a:spcPts val="600"/>
              </a:spcBef>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Product Availability – Early Release, Optimal Shelf-Life </a:t>
            </a:r>
          </a:p>
          <a:p>
            <a:pPr marL="679450" lvl="1" indent="-285750">
              <a:spcBef>
                <a:spcPts val="600"/>
              </a:spcBef>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Treating vs. Testing (No False Positive Product Loss)</a:t>
            </a:r>
          </a:p>
          <a:p>
            <a:pPr marL="679450" lvl="1" indent="-285750">
              <a:spcBef>
                <a:spcPts val="600"/>
              </a:spcBef>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No documented Septic Transfusion Reaction</a:t>
            </a:r>
          </a:p>
          <a:p>
            <a:pPr marL="679450" lvl="1" indent="-285750">
              <a:spcBef>
                <a:spcPts val="600"/>
              </a:spcBef>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Replaces </a:t>
            </a:r>
            <a:r>
              <a:rPr lang="en-US" dirty="0">
                <a:latin typeface="Tahoma" panose="020B0604030504040204" pitchFamily="34" charset="0"/>
                <a:ea typeface="Tahoma" panose="020B0604030504040204" pitchFamily="34" charset="0"/>
                <a:cs typeface="Tahoma" panose="020B0604030504040204" pitchFamily="34" charset="0"/>
              </a:rPr>
              <a:t>Irradiation</a:t>
            </a:r>
          </a:p>
          <a:p>
            <a:pPr marL="679450" lvl="1" indent="-285750">
              <a:spcBef>
                <a:spcPts val="600"/>
              </a:spcBef>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Replaces </a:t>
            </a:r>
            <a:r>
              <a:rPr lang="en-US" dirty="0">
                <a:latin typeface="Tahoma" panose="020B0604030504040204" pitchFamily="34" charset="0"/>
                <a:ea typeface="Tahoma" panose="020B0604030504040204" pitchFamily="34" charset="0"/>
                <a:cs typeface="Tahoma" panose="020B0604030504040204" pitchFamily="34" charset="0"/>
              </a:rPr>
              <a:t>CMV testing</a:t>
            </a:r>
          </a:p>
          <a:p>
            <a:pPr marL="679450" lvl="1" indent="-285750">
              <a:spcBef>
                <a:spcPts val="600"/>
              </a:spcBef>
              <a:buFont typeface="Arial" panose="020B0604020202020204" pitchFamily="34" charset="0"/>
              <a:buChar char="•"/>
              <a:defRPr/>
            </a:pPr>
            <a:r>
              <a:rPr lang="en-US" dirty="0">
                <a:latin typeface="Tahoma" panose="020B0604030504040204" pitchFamily="34" charset="0"/>
                <a:ea typeface="Tahoma" panose="020B0604030504040204" pitchFamily="34" charset="0"/>
                <a:cs typeface="Tahoma" panose="020B0604030504040204" pitchFamily="34" charset="0"/>
              </a:rPr>
              <a:t>Preparation of emerging infectious agents</a:t>
            </a:r>
          </a:p>
          <a:p>
            <a:pPr marL="679450" lvl="1" indent="-285750">
              <a:spcBef>
                <a:spcPts val="600"/>
              </a:spcBef>
              <a:buFont typeface="Arial" panose="020B0604020202020204" pitchFamily="34" charset="0"/>
              <a:buChar char="•"/>
              <a:defRPr/>
            </a:pPr>
            <a:r>
              <a:rPr lang="en-US" dirty="0">
                <a:latin typeface="Tahoma" panose="020B0604030504040204" pitchFamily="34" charset="0"/>
                <a:ea typeface="Tahoma" panose="020B0604030504040204" pitchFamily="34" charset="0"/>
                <a:cs typeface="Tahoma" panose="020B0604030504040204" pitchFamily="34" charset="0"/>
              </a:rPr>
              <a:t>Possible long-term elimination of other testing (cost savings)</a:t>
            </a:r>
          </a:p>
          <a:p>
            <a:pPr marL="1136650" lvl="2" indent="-285750">
              <a:buFont typeface="Arial" panose="020B0604020202020204" pitchFamily="34" charset="0"/>
              <a:buChar char="•"/>
              <a:defRPr/>
            </a:pPr>
            <a:r>
              <a:rPr lang="en-US" dirty="0" err="1">
                <a:latin typeface="Tahoma" panose="020B0604030504040204" pitchFamily="34" charset="0"/>
                <a:ea typeface="Tahoma" panose="020B0604030504040204" pitchFamily="34" charset="0"/>
                <a:cs typeface="Tahoma" panose="020B0604030504040204" pitchFamily="34" charset="0"/>
              </a:rPr>
              <a:t>Zika</a:t>
            </a:r>
            <a:endParaRPr lang="en-US" dirty="0">
              <a:latin typeface="Tahoma" panose="020B0604030504040204" pitchFamily="34" charset="0"/>
              <a:ea typeface="Tahoma" panose="020B0604030504040204" pitchFamily="34" charset="0"/>
              <a:cs typeface="Tahoma" panose="020B0604030504040204" pitchFamily="34" charset="0"/>
            </a:endParaRPr>
          </a:p>
          <a:p>
            <a:pPr marL="1136650" lvl="2" indent="-285750">
              <a:buFont typeface="Arial" panose="020B0604020202020204" pitchFamily="34" charset="0"/>
              <a:buChar char="•"/>
              <a:defRPr/>
            </a:pPr>
            <a:r>
              <a:rPr lang="en-US" dirty="0" err="1" smtClean="0">
                <a:latin typeface="Tahoma" panose="020B0604030504040204" pitchFamily="34" charset="0"/>
                <a:ea typeface="Tahoma" panose="020B0604030504040204" pitchFamily="34" charset="0"/>
                <a:cs typeface="Tahoma" panose="020B0604030504040204" pitchFamily="34" charset="0"/>
              </a:rPr>
              <a:t>Babesia</a:t>
            </a:r>
            <a:endParaRPr lang="en-US" dirty="0" smtClean="0">
              <a:latin typeface="Tahoma" panose="020B0604030504040204" pitchFamily="34" charset="0"/>
              <a:ea typeface="Tahoma" panose="020B0604030504040204" pitchFamily="34" charset="0"/>
              <a:cs typeface="Tahoma" panose="020B0604030504040204" pitchFamily="34" charset="0"/>
            </a:endParaRPr>
          </a:p>
          <a:p>
            <a:pPr marL="850900" lvl="2">
              <a:defRPr/>
            </a:pPr>
            <a:endParaRPr lang="en-US" sz="1600" dirty="0">
              <a:latin typeface="Tahoma" panose="020B0604030504040204" pitchFamily="34" charset="0"/>
              <a:ea typeface="Tahoma" panose="020B0604030504040204" pitchFamily="34" charset="0"/>
              <a:cs typeface="Tahoma" panose="020B0604030504040204" pitchFamily="34" charset="0"/>
            </a:endParaRPr>
          </a:p>
          <a:p>
            <a:pPr marL="393700" lvl="1">
              <a:lnSpc>
                <a:spcPct val="150000"/>
              </a:lnSpc>
              <a:defRPr/>
            </a:pPr>
            <a:endParaRPr lang="en-US" dirty="0" smtClean="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402850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5" name="TextBox 15"/>
          <p:cNvSpPr txBox="1">
            <a:spLocks noChangeArrowheads="1"/>
          </p:cNvSpPr>
          <p:nvPr/>
        </p:nvSpPr>
        <p:spPr bwMode="auto">
          <a:xfrm>
            <a:off x="381000" y="538163"/>
            <a:ext cx="8382000" cy="101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altLang="en-US" sz="3600" b="1" dirty="0" smtClean="0">
                <a:solidFill>
                  <a:srgbClr val="005596"/>
                </a:solidFill>
                <a:latin typeface="Tahoma" panose="020B0604030504040204" pitchFamily="34" charset="0"/>
                <a:ea typeface="Tahoma" panose="020B0604030504040204" pitchFamily="34" charset="0"/>
                <a:cs typeface="Tahoma" panose="020B0604030504040204" pitchFamily="34" charset="0"/>
              </a:rPr>
              <a:t>Pathogen Reduction</a:t>
            </a:r>
            <a:endParaRPr lang="en-US" altLang="en-US" sz="3600" b="1" dirty="0">
              <a:solidFill>
                <a:srgbClr val="005596"/>
              </a:solidFill>
              <a:latin typeface="Tahoma" panose="020B0604030504040204" pitchFamily="34" charset="0"/>
              <a:ea typeface="Tahoma" panose="020B0604030504040204" pitchFamily="34" charset="0"/>
              <a:cs typeface="Tahoma" panose="020B0604030504040204" pitchFamily="34" charset="0"/>
            </a:endParaRPr>
          </a:p>
          <a:p>
            <a:pPr eaLnBrk="1" hangingPunct="1"/>
            <a:r>
              <a:rPr lang="en-US" altLang="en-US" b="1" dirty="0" smtClean="0">
                <a:solidFill>
                  <a:srgbClr val="C1CD23"/>
                </a:solidFill>
                <a:latin typeface="Tahoma" panose="020B0604030504040204" pitchFamily="34" charset="0"/>
                <a:ea typeface="Tahoma" panose="020B0604030504040204" pitchFamily="34" charset="0"/>
                <a:cs typeface="Tahoma" panose="020B0604030504040204" pitchFamily="34" charset="0"/>
              </a:rPr>
              <a:t>Psoralen/UVA Light Treatment</a:t>
            </a:r>
            <a:endParaRPr lang="en-US" altLang="en-US" b="1" dirty="0">
              <a:solidFill>
                <a:srgbClr val="C1CD23"/>
              </a:solidFill>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255270" y="1884045"/>
            <a:ext cx="8305800" cy="2169825"/>
          </a:xfrm>
          <a:prstGeom prst="rect">
            <a:avLst/>
          </a:prstGeom>
          <a:noFill/>
        </p:spPr>
        <p:txBody>
          <a:bodyPr>
            <a:spAutoFit/>
          </a:bodyPr>
          <a:lstStyle/>
          <a:p>
            <a:pPr marL="393700" lvl="1">
              <a:defRPr/>
            </a:pPr>
            <a:r>
              <a:rPr lang="en-US" b="1" u="sng" dirty="0" smtClean="0">
                <a:latin typeface="Tahoma" panose="020B0604030504040204" pitchFamily="34" charset="0"/>
                <a:ea typeface="Tahoma" panose="020B0604030504040204" pitchFamily="34" charset="0"/>
                <a:cs typeface="Tahoma" panose="020B0604030504040204" pitchFamily="34" charset="0"/>
              </a:rPr>
              <a:t>Disadvantages:</a:t>
            </a:r>
          </a:p>
          <a:p>
            <a:pPr marL="679450" lvl="1" indent="-285750">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5 Day Product (future development of 7 day)</a:t>
            </a:r>
          </a:p>
          <a:p>
            <a:pPr marL="679450" lvl="1" indent="-285750">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Licensure Submission</a:t>
            </a:r>
          </a:p>
          <a:p>
            <a:pPr marL="679450" lvl="1" indent="-285750">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Inventory Issues (Dual Inventory)</a:t>
            </a:r>
          </a:p>
          <a:p>
            <a:pPr marL="679450" lvl="1" indent="-285750">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Hospital Acceptance of products for varied demographics </a:t>
            </a:r>
          </a:p>
          <a:p>
            <a:pPr marL="679450" lvl="1" indent="-285750">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Higher Cost Associated</a:t>
            </a:r>
          </a:p>
          <a:p>
            <a:pPr marL="393700" lvl="1">
              <a:lnSpc>
                <a:spcPct val="150000"/>
              </a:lnSpc>
              <a:defRPr/>
            </a:pPr>
            <a:endParaRPr lang="en-US" dirty="0" smtClean="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977854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5" name="TextBox 15"/>
          <p:cNvSpPr txBox="1">
            <a:spLocks noChangeArrowheads="1"/>
          </p:cNvSpPr>
          <p:nvPr/>
        </p:nvSpPr>
        <p:spPr bwMode="auto">
          <a:xfrm>
            <a:off x="381000" y="538163"/>
            <a:ext cx="8382000" cy="101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altLang="en-US" sz="3600" b="1" dirty="0" smtClean="0">
                <a:solidFill>
                  <a:srgbClr val="005596"/>
                </a:solidFill>
                <a:latin typeface="Tahoma" panose="020B0604030504040204" pitchFamily="34" charset="0"/>
                <a:ea typeface="Tahoma" panose="020B0604030504040204" pitchFamily="34" charset="0"/>
                <a:cs typeface="Tahoma" panose="020B0604030504040204" pitchFamily="34" charset="0"/>
              </a:rPr>
              <a:t>Secondary Rapid Testing</a:t>
            </a:r>
            <a:endParaRPr lang="en-US" altLang="en-US" sz="3600" b="1" dirty="0">
              <a:solidFill>
                <a:srgbClr val="005596"/>
              </a:solidFill>
              <a:latin typeface="Tahoma" panose="020B0604030504040204" pitchFamily="34" charset="0"/>
              <a:ea typeface="Tahoma" panose="020B0604030504040204" pitchFamily="34" charset="0"/>
              <a:cs typeface="Tahoma" panose="020B0604030504040204" pitchFamily="34" charset="0"/>
            </a:endParaRPr>
          </a:p>
          <a:p>
            <a:pPr eaLnBrk="1" hangingPunct="1"/>
            <a:r>
              <a:rPr lang="en-US" altLang="en-US" b="1" dirty="0" err="1" smtClean="0">
                <a:solidFill>
                  <a:srgbClr val="C1CD23"/>
                </a:solidFill>
                <a:latin typeface="Tahoma" panose="020B0604030504040204" pitchFamily="34" charset="0"/>
                <a:ea typeface="Tahoma" panose="020B0604030504040204" pitchFamily="34" charset="0"/>
                <a:cs typeface="Tahoma" panose="020B0604030504040204" pitchFamily="34" charset="0"/>
              </a:rPr>
              <a:t>Verax</a:t>
            </a:r>
            <a:r>
              <a:rPr lang="en-US" altLang="en-US" b="1" dirty="0" smtClean="0">
                <a:solidFill>
                  <a:srgbClr val="C1CD23"/>
                </a:solidFill>
                <a:latin typeface="Tahoma" panose="020B0604030504040204" pitchFamily="34" charset="0"/>
                <a:ea typeface="Tahoma" panose="020B0604030504040204" pitchFamily="34" charset="0"/>
                <a:cs typeface="Tahoma" panose="020B0604030504040204" pitchFamily="34" charset="0"/>
              </a:rPr>
              <a:t> Prime</a:t>
            </a:r>
            <a:endParaRPr lang="en-US" altLang="en-US" b="1" dirty="0">
              <a:solidFill>
                <a:srgbClr val="C1CD23"/>
              </a:solidFill>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457200" y="2113006"/>
            <a:ext cx="8305800" cy="2031325"/>
          </a:xfrm>
          <a:prstGeom prst="rect">
            <a:avLst/>
          </a:prstGeom>
          <a:noFill/>
        </p:spPr>
        <p:txBody>
          <a:bodyPr>
            <a:spAutoFit/>
          </a:bodyPr>
          <a:lstStyle/>
          <a:p>
            <a:pPr marL="742950" lvl="1" indent="-285750">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Two-Step 36 hour LVDS secondary testing</a:t>
            </a:r>
          </a:p>
          <a:p>
            <a:pPr marL="742950" lvl="1" indent="-285750">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Extends Expiration from 5 days up to 7 days</a:t>
            </a:r>
          </a:p>
          <a:p>
            <a:pPr marL="742950" lvl="1" indent="-285750">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Single Donor Platelet Tested at 72 hours and 96 hours</a:t>
            </a:r>
          </a:p>
          <a:p>
            <a:pPr marL="742950" lvl="1" indent="-285750">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Pooled Platelet tested at 72 hours only</a:t>
            </a:r>
          </a:p>
          <a:p>
            <a:pPr marL="742950" lvl="1" indent="-285750">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New Product Codes </a:t>
            </a:r>
          </a:p>
          <a:p>
            <a:pPr marL="742950" lvl="1" indent="-285750">
              <a:buFont typeface="Arial" panose="020B0604020202020204" pitchFamily="34" charset="0"/>
              <a:buChar char="•"/>
              <a:defRPr/>
            </a:pPr>
            <a:endParaRPr lang="en-US" dirty="0">
              <a:latin typeface="Tahoma" panose="020B0604030504040204" pitchFamily="34" charset="0"/>
              <a:ea typeface="Tahoma" panose="020B0604030504040204" pitchFamily="34" charset="0"/>
              <a:cs typeface="Tahoma" panose="020B0604030504040204" pitchFamily="34" charset="0"/>
            </a:endParaRPr>
          </a:p>
          <a:p>
            <a:pPr lvl="1">
              <a:defRPr/>
            </a:pPr>
            <a:r>
              <a:rPr lang="en-US" i="1" dirty="0" smtClean="0">
                <a:latin typeface="Tahoma" panose="020B0604030504040204" pitchFamily="34" charset="0"/>
                <a:ea typeface="Tahoma" panose="020B0604030504040204" pitchFamily="34" charset="0"/>
                <a:cs typeface="Tahoma" panose="020B0604030504040204" pitchFamily="34" charset="0"/>
              </a:rPr>
              <a:t>*LifeServe has been using this method since October 2019</a:t>
            </a:r>
            <a:endParaRPr lang="en-US" i="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216386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5" name="TextBox 15"/>
          <p:cNvSpPr txBox="1">
            <a:spLocks noChangeArrowheads="1"/>
          </p:cNvSpPr>
          <p:nvPr/>
        </p:nvSpPr>
        <p:spPr bwMode="auto">
          <a:xfrm>
            <a:off x="381000" y="538163"/>
            <a:ext cx="8382000" cy="101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altLang="en-US" sz="3600" b="1" dirty="0" smtClean="0">
                <a:solidFill>
                  <a:srgbClr val="005596"/>
                </a:solidFill>
                <a:latin typeface="Tahoma" panose="020B0604030504040204" pitchFamily="34" charset="0"/>
                <a:ea typeface="Tahoma" panose="020B0604030504040204" pitchFamily="34" charset="0"/>
                <a:cs typeface="Tahoma" panose="020B0604030504040204" pitchFamily="34" charset="0"/>
              </a:rPr>
              <a:t>Secondary Rapid Testing</a:t>
            </a:r>
            <a:endParaRPr lang="en-US" altLang="en-US" sz="3600" b="1" dirty="0">
              <a:solidFill>
                <a:srgbClr val="005596"/>
              </a:solidFill>
              <a:latin typeface="Tahoma" panose="020B0604030504040204" pitchFamily="34" charset="0"/>
              <a:ea typeface="Tahoma" panose="020B0604030504040204" pitchFamily="34" charset="0"/>
              <a:cs typeface="Tahoma" panose="020B0604030504040204" pitchFamily="34" charset="0"/>
            </a:endParaRPr>
          </a:p>
          <a:p>
            <a:pPr eaLnBrk="1" hangingPunct="1"/>
            <a:r>
              <a:rPr lang="en-US" altLang="en-US" b="1" dirty="0" err="1" smtClean="0">
                <a:solidFill>
                  <a:srgbClr val="C1CD23"/>
                </a:solidFill>
                <a:latin typeface="Tahoma" panose="020B0604030504040204" pitchFamily="34" charset="0"/>
                <a:ea typeface="Tahoma" panose="020B0604030504040204" pitchFamily="34" charset="0"/>
                <a:cs typeface="Tahoma" panose="020B0604030504040204" pitchFamily="34" charset="0"/>
              </a:rPr>
              <a:t>Verax</a:t>
            </a:r>
            <a:r>
              <a:rPr lang="en-US" altLang="en-US" b="1" dirty="0" smtClean="0">
                <a:solidFill>
                  <a:srgbClr val="C1CD23"/>
                </a:solidFill>
                <a:latin typeface="Tahoma" panose="020B0604030504040204" pitchFamily="34" charset="0"/>
                <a:ea typeface="Tahoma" panose="020B0604030504040204" pitchFamily="34" charset="0"/>
                <a:cs typeface="Tahoma" panose="020B0604030504040204" pitchFamily="34" charset="0"/>
              </a:rPr>
              <a:t> Prime</a:t>
            </a:r>
            <a:endParaRPr lang="en-US" altLang="en-US" b="1" dirty="0">
              <a:solidFill>
                <a:srgbClr val="C1CD23"/>
              </a:solidFill>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381000" y="1828800"/>
            <a:ext cx="8305800" cy="1754326"/>
          </a:xfrm>
          <a:prstGeom prst="rect">
            <a:avLst/>
          </a:prstGeom>
          <a:noFill/>
        </p:spPr>
        <p:txBody>
          <a:bodyPr>
            <a:spAutoFit/>
          </a:bodyPr>
          <a:lstStyle/>
          <a:p>
            <a:pPr lvl="1">
              <a:defRPr/>
            </a:pPr>
            <a:r>
              <a:rPr lang="en-US" b="1" dirty="0" smtClean="0">
                <a:latin typeface="Tahoma" panose="020B0604030504040204" pitchFamily="34" charset="0"/>
                <a:ea typeface="Tahoma" panose="020B0604030504040204" pitchFamily="34" charset="0"/>
                <a:cs typeface="Tahoma" panose="020B0604030504040204" pitchFamily="34" charset="0"/>
              </a:rPr>
              <a:t>Advantages:</a:t>
            </a:r>
          </a:p>
          <a:p>
            <a:pPr marL="742950" lvl="1" indent="-285750">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Extended product availability</a:t>
            </a:r>
          </a:p>
          <a:p>
            <a:pPr marL="742950" lvl="1" indent="-285750">
              <a:buFont typeface="Arial" panose="020B0604020202020204" pitchFamily="34" charset="0"/>
              <a:buChar char="•"/>
              <a:defRPr/>
            </a:pPr>
            <a:endParaRPr lang="en-US" dirty="0">
              <a:latin typeface="Tahoma" panose="020B0604030504040204" pitchFamily="34" charset="0"/>
              <a:ea typeface="Tahoma" panose="020B0604030504040204" pitchFamily="34" charset="0"/>
              <a:cs typeface="Tahoma" panose="020B0604030504040204" pitchFamily="34" charset="0"/>
            </a:endParaRPr>
          </a:p>
          <a:p>
            <a:pPr lvl="1">
              <a:defRPr/>
            </a:pPr>
            <a:r>
              <a:rPr lang="en-US" b="1" dirty="0" smtClean="0">
                <a:latin typeface="Tahoma" panose="020B0604030504040204" pitchFamily="34" charset="0"/>
                <a:ea typeface="Tahoma" panose="020B0604030504040204" pitchFamily="34" charset="0"/>
                <a:cs typeface="Tahoma" panose="020B0604030504040204" pitchFamily="34" charset="0"/>
              </a:rPr>
              <a:t>Disadvantages</a:t>
            </a:r>
            <a:r>
              <a:rPr lang="en-US" dirty="0" smtClean="0">
                <a:latin typeface="Tahoma" panose="020B0604030504040204" pitchFamily="34" charset="0"/>
                <a:ea typeface="Tahoma" panose="020B0604030504040204" pitchFamily="34" charset="0"/>
                <a:cs typeface="Tahoma" panose="020B0604030504040204" pitchFamily="34" charset="0"/>
              </a:rPr>
              <a:t>:</a:t>
            </a:r>
          </a:p>
          <a:p>
            <a:pPr marL="742950" lvl="1" indent="-285750">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Products returned for secondary testing</a:t>
            </a:r>
          </a:p>
          <a:p>
            <a:pPr marL="742950" lvl="1" indent="-285750">
              <a:buFont typeface="Arial" panose="020B0604020202020204" pitchFamily="34" charset="0"/>
              <a:buChar char="•"/>
              <a:defRPr/>
            </a:pPr>
            <a:endParaRPr lang="en-US"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9447325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Comparison Overview</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27414869"/>
              </p:ext>
            </p:extLst>
          </p:nvPr>
        </p:nvGraphicFramePr>
        <p:xfrm>
          <a:off x="457198" y="1438277"/>
          <a:ext cx="8307660" cy="3958913"/>
        </p:xfrm>
        <a:graphic>
          <a:graphicData uri="http://schemas.openxmlformats.org/drawingml/2006/table">
            <a:tbl>
              <a:tblPr firstRow="1" bandRow="1">
                <a:tableStyleId>{5C22544A-7EE6-4342-B048-85BDC9FD1C3A}</a:tableStyleId>
              </a:tblPr>
              <a:tblGrid>
                <a:gridCol w="1550022"/>
                <a:gridCol w="914400"/>
                <a:gridCol w="1689408"/>
                <a:gridCol w="853070"/>
                <a:gridCol w="1918009"/>
                <a:gridCol w="1382751"/>
              </a:tblGrid>
              <a:tr h="602977">
                <a:tc>
                  <a:txBody>
                    <a:bodyPr/>
                    <a:lstStyle/>
                    <a:p>
                      <a:r>
                        <a:rPr lang="en-US" dirty="0" smtClean="0"/>
                        <a:t>Pathway</a:t>
                      </a:r>
                      <a:endParaRPr lang="en-US" dirty="0"/>
                    </a:p>
                  </a:txBody>
                  <a:tcPr/>
                </a:tc>
                <a:tc>
                  <a:txBody>
                    <a:bodyPr/>
                    <a:lstStyle/>
                    <a:p>
                      <a:r>
                        <a:rPr lang="en-US" dirty="0" smtClean="0"/>
                        <a:t>Single Donor </a:t>
                      </a:r>
                      <a:endParaRPr lang="en-US" dirty="0"/>
                    </a:p>
                  </a:txBody>
                  <a:tcPr/>
                </a:tc>
                <a:tc>
                  <a:txBody>
                    <a:bodyPr/>
                    <a:lstStyle/>
                    <a:p>
                      <a:r>
                        <a:rPr lang="en-US" dirty="0" smtClean="0"/>
                        <a:t>Single</a:t>
                      </a:r>
                      <a:r>
                        <a:rPr lang="en-US" baseline="0" dirty="0" smtClean="0"/>
                        <a:t> Donor </a:t>
                      </a:r>
                      <a:r>
                        <a:rPr lang="en-US" dirty="0" smtClean="0"/>
                        <a:t>Expiration</a:t>
                      </a:r>
                      <a:endParaRPr lang="en-US" dirty="0"/>
                    </a:p>
                  </a:txBody>
                  <a:tcPr/>
                </a:tc>
                <a:tc>
                  <a:txBody>
                    <a:bodyPr/>
                    <a:lstStyle/>
                    <a:p>
                      <a:r>
                        <a:rPr lang="en-US" dirty="0" smtClean="0"/>
                        <a:t>Pooled</a:t>
                      </a:r>
                      <a:endParaRPr lang="en-US" dirty="0"/>
                    </a:p>
                  </a:txBody>
                  <a:tcPr/>
                </a:tc>
                <a:tc>
                  <a:txBody>
                    <a:bodyPr/>
                    <a:lstStyle/>
                    <a:p>
                      <a:r>
                        <a:rPr lang="en-US" dirty="0" smtClean="0"/>
                        <a:t>Pooled Expiration</a:t>
                      </a:r>
                      <a:endParaRPr lang="en-US" dirty="0"/>
                    </a:p>
                  </a:txBody>
                  <a:tcPr/>
                </a:tc>
                <a:tc>
                  <a:txBody>
                    <a:bodyPr/>
                    <a:lstStyle/>
                    <a:p>
                      <a:r>
                        <a:rPr lang="en-US" dirty="0" smtClean="0"/>
                        <a:t>License</a:t>
                      </a:r>
                      <a:r>
                        <a:rPr lang="en-US" baseline="0" dirty="0" smtClean="0"/>
                        <a:t> Submission</a:t>
                      </a:r>
                      <a:endParaRPr lang="en-US" dirty="0"/>
                    </a:p>
                  </a:txBody>
                  <a:tcPr/>
                </a:tc>
              </a:tr>
              <a:tr h="642541">
                <a:tc>
                  <a:txBody>
                    <a:bodyPr/>
                    <a:lstStyle/>
                    <a:p>
                      <a:r>
                        <a:rPr lang="en-US" sz="1400" dirty="0" smtClean="0"/>
                        <a:t>1 Step</a:t>
                      </a:r>
                    </a:p>
                    <a:p>
                      <a:r>
                        <a:rPr lang="en-US" sz="1400" dirty="0" smtClean="0"/>
                        <a:t>&gt;36</a:t>
                      </a:r>
                      <a:r>
                        <a:rPr lang="en-US" sz="1400" baseline="0" dirty="0" smtClean="0"/>
                        <a:t> Hours LVDS</a:t>
                      </a:r>
                      <a:endParaRPr lang="en-US" sz="1400" dirty="0"/>
                    </a:p>
                  </a:txBody>
                  <a:tcPr/>
                </a:tc>
                <a:tc>
                  <a:txBody>
                    <a:bodyPr/>
                    <a:lstStyle/>
                    <a:p>
                      <a:r>
                        <a:rPr lang="en-US" sz="1400" dirty="0" smtClean="0"/>
                        <a:t>Yes</a:t>
                      </a:r>
                    </a:p>
                  </a:txBody>
                  <a:tcPr/>
                </a:tc>
                <a:tc>
                  <a:txBody>
                    <a:bodyPr/>
                    <a:lstStyle/>
                    <a:p>
                      <a:r>
                        <a:rPr lang="en-US" sz="1400" dirty="0" smtClean="0"/>
                        <a:t>5 Days</a:t>
                      </a:r>
                    </a:p>
                    <a:p>
                      <a:r>
                        <a:rPr lang="en-US" sz="1400" dirty="0" smtClean="0"/>
                        <a:t>48</a:t>
                      </a:r>
                      <a:r>
                        <a:rPr lang="en-US" sz="1400" baseline="0" dirty="0" smtClean="0"/>
                        <a:t> Hour Hold</a:t>
                      </a:r>
                      <a:endParaRPr lang="en-US" sz="1400" dirty="0" smtClean="0"/>
                    </a:p>
                  </a:txBody>
                  <a:tcPr/>
                </a:tc>
                <a:tc>
                  <a:txBody>
                    <a:bodyPr/>
                    <a:lstStyle/>
                    <a:p>
                      <a:r>
                        <a:rPr lang="en-US" sz="1400" dirty="0" smtClean="0"/>
                        <a:t>Yes</a:t>
                      </a:r>
                      <a:endParaRPr lang="en-US" sz="1400" dirty="0"/>
                    </a:p>
                  </a:txBody>
                  <a:tcPr/>
                </a:tc>
                <a:tc>
                  <a:txBody>
                    <a:bodyPr/>
                    <a:lstStyle/>
                    <a:p>
                      <a:r>
                        <a:rPr lang="en-US" sz="1400" dirty="0" smtClean="0"/>
                        <a:t>5 Days</a:t>
                      </a:r>
                    </a:p>
                    <a:p>
                      <a:r>
                        <a:rPr lang="en-US" sz="1400" dirty="0" smtClean="0"/>
                        <a:t>48 hour</a:t>
                      </a:r>
                      <a:r>
                        <a:rPr lang="en-US" sz="1400" baseline="0" dirty="0" smtClean="0"/>
                        <a:t> hold</a:t>
                      </a:r>
                    </a:p>
                  </a:txBody>
                  <a:tcPr/>
                </a:tc>
                <a:tc>
                  <a:txBody>
                    <a:bodyPr/>
                    <a:lstStyle/>
                    <a:p>
                      <a:r>
                        <a:rPr lang="en-US" sz="1400" dirty="0" smtClean="0"/>
                        <a:t>No</a:t>
                      </a:r>
                      <a:endParaRPr lang="en-US" sz="1400" dirty="0"/>
                    </a:p>
                  </a:txBody>
                  <a:tcPr/>
                </a:tc>
              </a:tr>
              <a:tr h="557561">
                <a:tc>
                  <a:txBody>
                    <a:bodyPr/>
                    <a:lstStyle/>
                    <a:p>
                      <a:r>
                        <a:rPr lang="en-US" sz="1400" dirty="0" smtClean="0"/>
                        <a:t>1 Step</a:t>
                      </a:r>
                    </a:p>
                    <a:p>
                      <a:r>
                        <a:rPr lang="en-US" sz="1400" dirty="0" smtClean="0"/>
                        <a:t>&gt;48 Hours LVDS</a:t>
                      </a:r>
                      <a:endParaRPr lang="en-US" sz="1400" dirty="0"/>
                    </a:p>
                  </a:txBody>
                  <a:tcPr/>
                </a:tc>
                <a:tc>
                  <a:txBody>
                    <a:bodyPr/>
                    <a:lstStyle/>
                    <a:p>
                      <a:r>
                        <a:rPr lang="en-US" sz="1400" dirty="0" smtClean="0"/>
                        <a:t>Yes</a:t>
                      </a:r>
                      <a:endParaRPr lang="en-US" sz="1400" dirty="0"/>
                    </a:p>
                  </a:txBody>
                  <a:tcPr/>
                </a:tc>
                <a:tc>
                  <a:txBody>
                    <a:bodyPr/>
                    <a:lstStyle/>
                    <a:p>
                      <a:r>
                        <a:rPr lang="en-US" sz="1400" dirty="0" smtClean="0"/>
                        <a:t>7 Days</a:t>
                      </a:r>
                    </a:p>
                    <a:p>
                      <a:r>
                        <a:rPr lang="en-US" sz="1400" dirty="0" smtClean="0"/>
                        <a:t>60</a:t>
                      </a:r>
                      <a:r>
                        <a:rPr lang="en-US" sz="1400" baseline="0" dirty="0" smtClean="0"/>
                        <a:t> Hour Hold</a:t>
                      </a:r>
                      <a:endParaRPr lang="en-US" sz="1400" dirty="0"/>
                    </a:p>
                  </a:txBody>
                  <a:tcPr/>
                </a:tc>
                <a:tc>
                  <a:txBody>
                    <a:bodyPr/>
                    <a:lstStyle/>
                    <a:p>
                      <a:r>
                        <a:rPr lang="en-US" sz="1400" dirty="0" smtClean="0"/>
                        <a:t>No</a:t>
                      </a:r>
                      <a:endParaRPr lang="en-US" sz="1400" dirty="0"/>
                    </a:p>
                  </a:txBody>
                  <a:tcPr/>
                </a:tc>
                <a:tc>
                  <a:txBody>
                    <a:bodyPr/>
                    <a:lstStyle/>
                    <a:p>
                      <a:r>
                        <a:rPr lang="en-US" sz="1400" dirty="0" smtClean="0"/>
                        <a:t>N/A</a:t>
                      </a:r>
                      <a:endParaRPr lang="en-US" sz="1400" dirty="0"/>
                    </a:p>
                  </a:txBody>
                  <a:tcPr/>
                </a:tc>
                <a:tc>
                  <a:txBody>
                    <a:bodyPr/>
                    <a:lstStyle/>
                    <a:p>
                      <a:r>
                        <a:rPr lang="en-US" sz="1400" dirty="0" smtClean="0"/>
                        <a:t>Yes</a:t>
                      </a:r>
                      <a:endParaRPr lang="en-US" sz="1400" dirty="0"/>
                    </a:p>
                  </a:txBody>
                  <a:tcPr/>
                </a:tc>
              </a:tr>
              <a:tr h="769434">
                <a:tc>
                  <a:txBody>
                    <a:bodyPr/>
                    <a:lstStyle/>
                    <a:p>
                      <a:r>
                        <a:rPr lang="en-US" sz="1400" dirty="0" smtClean="0"/>
                        <a:t>2 Step</a:t>
                      </a:r>
                    </a:p>
                    <a:p>
                      <a:r>
                        <a:rPr lang="en-US" sz="1400" dirty="0" smtClean="0"/>
                        <a:t>&gt;36 Hours LVDS</a:t>
                      </a:r>
                    </a:p>
                    <a:p>
                      <a:r>
                        <a:rPr lang="en-US" sz="1400" dirty="0" smtClean="0"/>
                        <a:t>Day 3 &amp; 4</a:t>
                      </a:r>
                      <a:endParaRPr lang="en-US" sz="1400" dirty="0"/>
                    </a:p>
                  </a:txBody>
                  <a:tcPr/>
                </a:tc>
                <a:tc>
                  <a:txBody>
                    <a:bodyPr/>
                    <a:lstStyle/>
                    <a:p>
                      <a:r>
                        <a:rPr lang="en-US" sz="1400" dirty="0" smtClean="0"/>
                        <a:t>Yes</a:t>
                      </a:r>
                      <a:endParaRPr lang="en-US" sz="1400" dirty="0"/>
                    </a:p>
                  </a:txBody>
                  <a:tcPr/>
                </a:tc>
                <a:tc>
                  <a:txBody>
                    <a:bodyPr/>
                    <a:lstStyle/>
                    <a:p>
                      <a:r>
                        <a:rPr lang="en-US" sz="1400" dirty="0" smtClean="0"/>
                        <a:t>5 Days</a:t>
                      </a:r>
                    </a:p>
                    <a:p>
                      <a:r>
                        <a:rPr lang="en-US" sz="1400" dirty="0" smtClean="0"/>
                        <a:t>Tested at 72</a:t>
                      </a:r>
                      <a:r>
                        <a:rPr lang="en-US" sz="1400" baseline="0" dirty="0" smtClean="0"/>
                        <a:t> hours &amp; 92 Hours</a:t>
                      </a:r>
                      <a:endParaRPr lang="en-US" sz="1400" dirty="0"/>
                    </a:p>
                  </a:txBody>
                  <a:tcPr/>
                </a:tc>
                <a:tc>
                  <a:txBody>
                    <a:bodyPr/>
                    <a:lstStyle/>
                    <a:p>
                      <a:r>
                        <a:rPr lang="en-US" sz="1400" dirty="0" smtClean="0"/>
                        <a:t>Yes</a:t>
                      </a:r>
                      <a:endParaRPr lang="en-US" sz="1400" dirty="0"/>
                    </a:p>
                  </a:txBody>
                  <a:tcPr/>
                </a:tc>
                <a:tc>
                  <a:txBody>
                    <a:bodyPr/>
                    <a:lstStyle/>
                    <a:p>
                      <a:r>
                        <a:rPr lang="en-US" sz="1400" dirty="0" smtClean="0"/>
                        <a:t>5 Days</a:t>
                      </a:r>
                    </a:p>
                    <a:p>
                      <a:r>
                        <a:rPr lang="en-US" sz="1400" dirty="0" smtClean="0"/>
                        <a:t>Tested at 72 hours</a:t>
                      </a:r>
                      <a:endParaRPr lang="en-US" sz="1400" dirty="0"/>
                    </a:p>
                  </a:txBody>
                  <a:tcPr/>
                </a:tc>
                <a:tc>
                  <a:txBody>
                    <a:bodyPr/>
                    <a:lstStyle/>
                    <a:p>
                      <a:r>
                        <a:rPr lang="en-US" sz="1400" dirty="0" smtClean="0"/>
                        <a:t>No</a:t>
                      </a:r>
                      <a:endParaRPr lang="en-US" sz="1400" dirty="0"/>
                    </a:p>
                  </a:txBody>
                  <a:tcPr/>
                </a:tc>
              </a:tr>
              <a:tr h="758283">
                <a:tc>
                  <a:txBody>
                    <a:bodyPr/>
                    <a:lstStyle/>
                    <a:p>
                      <a:r>
                        <a:rPr lang="en-US" sz="1400" dirty="0" smtClean="0"/>
                        <a:t>2 Step</a:t>
                      </a:r>
                    </a:p>
                    <a:p>
                      <a:r>
                        <a:rPr lang="en-US" sz="1400" dirty="0" smtClean="0"/>
                        <a:t>&gt;36</a:t>
                      </a:r>
                      <a:r>
                        <a:rPr lang="en-US" sz="1400" baseline="0" dirty="0" smtClean="0"/>
                        <a:t> Hours</a:t>
                      </a:r>
                    </a:p>
                    <a:p>
                      <a:r>
                        <a:rPr lang="en-US" sz="1400" baseline="0" dirty="0" smtClean="0"/>
                        <a:t>Day 4 Only</a:t>
                      </a:r>
                      <a:endParaRPr lang="en-US" sz="1400" dirty="0"/>
                    </a:p>
                  </a:txBody>
                  <a:tcPr/>
                </a:tc>
                <a:tc>
                  <a:txBody>
                    <a:bodyPr/>
                    <a:lstStyle/>
                    <a:p>
                      <a:r>
                        <a:rPr lang="en-US" sz="1400" dirty="0" smtClean="0"/>
                        <a:t>Yes</a:t>
                      </a:r>
                      <a:endParaRPr lang="en-US" sz="1400" dirty="0"/>
                    </a:p>
                  </a:txBody>
                  <a:tcPr/>
                </a:tc>
                <a:tc>
                  <a:txBody>
                    <a:bodyPr/>
                    <a:lstStyle/>
                    <a:p>
                      <a:r>
                        <a:rPr lang="en-US" sz="1400" dirty="0" smtClean="0"/>
                        <a:t>7 Days</a:t>
                      </a:r>
                    </a:p>
                    <a:p>
                      <a:r>
                        <a:rPr lang="en-US" sz="1400" dirty="0" smtClean="0"/>
                        <a:t>Tested at</a:t>
                      </a:r>
                      <a:r>
                        <a:rPr lang="en-US" sz="1400" baseline="0" dirty="0" smtClean="0"/>
                        <a:t> 92 Hours</a:t>
                      </a:r>
                      <a:endParaRPr lang="en-US" sz="1400" dirty="0"/>
                    </a:p>
                  </a:txBody>
                  <a:tcPr/>
                </a:tc>
                <a:tc>
                  <a:txBody>
                    <a:bodyPr/>
                    <a:lstStyle/>
                    <a:p>
                      <a:r>
                        <a:rPr lang="en-US" sz="1400" dirty="0" smtClean="0"/>
                        <a:t>No</a:t>
                      </a:r>
                      <a:endParaRPr lang="en-US" sz="1400" dirty="0"/>
                    </a:p>
                  </a:txBody>
                  <a:tcPr/>
                </a:tc>
                <a:tc>
                  <a:txBody>
                    <a:bodyPr/>
                    <a:lstStyle/>
                    <a:p>
                      <a:r>
                        <a:rPr lang="en-US" sz="1400" dirty="0" smtClean="0"/>
                        <a:t>N/A</a:t>
                      </a:r>
                      <a:endParaRPr lang="en-US" sz="1400" dirty="0"/>
                    </a:p>
                  </a:txBody>
                  <a:tcPr/>
                </a:tc>
                <a:tc>
                  <a:txBody>
                    <a:bodyPr/>
                    <a:lstStyle/>
                    <a:p>
                      <a:r>
                        <a:rPr lang="en-US" sz="1400" dirty="0" smtClean="0"/>
                        <a:t>No</a:t>
                      </a:r>
                      <a:endParaRPr lang="en-US" sz="1400" dirty="0"/>
                    </a:p>
                  </a:txBody>
                  <a:tcPr/>
                </a:tc>
              </a:tr>
              <a:tr h="591014">
                <a:tc>
                  <a:txBody>
                    <a:bodyPr/>
                    <a:lstStyle/>
                    <a:p>
                      <a:r>
                        <a:rPr lang="en-US" sz="1400" dirty="0" smtClean="0"/>
                        <a:t>Pathogen</a:t>
                      </a:r>
                    </a:p>
                    <a:p>
                      <a:r>
                        <a:rPr lang="en-US" sz="1400" dirty="0" smtClean="0"/>
                        <a:t>Reduction</a:t>
                      </a:r>
                      <a:endParaRPr lang="en-US" sz="1400" dirty="0"/>
                    </a:p>
                  </a:txBody>
                  <a:tcPr/>
                </a:tc>
                <a:tc>
                  <a:txBody>
                    <a:bodyPr/>
                    <a:lstStyle/>
                    <a:p>
                      <a:r>
                        <a:rPr lang="en-US" sz="1400" dirty="0" smtClean="0"/>
                        <a:t>Yes</a:t>
                      </a:r>
                      <a:endParaRPr lang="en-US" sz="1400" dirty="0"/>
                    </a:p>
                  </a:txBody>
                  <a:tcPr/>
                </a:tc>
                <a:tc>
                  <a:txBody>
                    <a:bodyPr/>
                    <a:lstStyle/>
                    <a:p>
                      <a:r>
                        <a:rPr lang="en-US" sz="1400" dirty="0" smtClean="0"/>
                        <a:t>5 Days</a:t>
                      </a:r>
                    </a:p>
                    <a:p>
                      <a:r>
                        <a:rPr lang="en-US" sz="1400" dirty="0" smtClean="0"/>
                        <a:t>24 Hour Hold</a:t>
                      </a:r>
                      <a:endParaRPr lang="en-US" sz="1400" dirty="0"/>
                    </a:p>
                  </a:txBody>
                  <a:tcPr/>
                </a:tc>
                <a:tc>
                  <a:txBody>
                    <a:bodyPr/>
                    <a:lstStyle/>
                    <a:p>
                      <a:r>
                        <a:rPr lang="en-US" sz="1400" dirty="0" smtClean="0"/>
                        <a:t>No</a:t>
                      </a:r>
                      <a:endParaRPr lang="en-US" sz="1400" dirty="0"/>
                    </a:p>
                  </a:txBody>
                  <a:tcPr/>
                </a:tc>
                <a:tc>
                  <a:txBody>
                    <a:bodyPr/>
                    <a:lstStyle/>
                    <a:p>
                      <a:r>
                        <a:rPr lang="en-US" sz="1400" dirty="0" smtClean="0"/>
                        <a:t>N/A</a:t>
                      </a:r>
                      <a:endParaRPr lang="en-US" sz="1400" dirty="0"/>
                    </a:p>
                  </a:txBody>
                  <a:tcPr/>
                </a:tc>
                <a:tc>
                  <a:txBody>
                    <a:bodyPr/>
                    <a:lstStyle/>
                    <a:p>
                      <a:r>
                        <a:rPr lang="en-US" sz="1400" dirty="0" smtClean="0"/>
                        <a:t>Yes</a:t>
                      </a:r>
                      <a:endParaRPr lang="en-US" sz="1400" dirty="0"/>
                    </a:p>
                  </a:txBody>
                  <a:tcPr/>
                </a:tc>
              </a:tr>
            </a:tbl>
          </a:graphicData>
        </a:graphic>
      </p:graphicFrame>
    </p:spTree>
    <p:extLst>
      <p:ext uri="{BB962C8B-B14F-4D97-AF65-F5344CB8AC3E}">
        <p14:creationId xmlns:p14="http://schemas.microsoft.com/office/powerpoint/2010/main" val="21808512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282" y="0"/>
            <a:ext cx="9144000" cy="1143000"/>
          </a:xfrm>
        </p:spPr>
        <p:txBody>
          <a:bodyPr>
            <a:normAutofit/>
          </a:bodyPr>
          <a:lstStyle/>
          <a:p>
            <a:r>
              <a:rPr lang="en-US" dirty="0" smtClean="0"/>
              <a:t>LifeServe Testing Strategy Decision</a:t>
            </a:r>
            <a:endParaRPr lang="en-US" dirty="0"/>
          </a:p>
        </p:txBody>
      </p:sp>
      <p:sp>
        <p:nvSpPr>
          <p:cNvPr id="5" name="Content Placeholder 2"/>
          <p:cNvSpPr>
            <a:spLocks noGrp="1"/>
          </p:cNvSpPr>
          <p:nvPr>
            <p:ph idx="1"/>
          </p:nvPr>
        </p:nvSpPr>
        <p:spPr>
          <a:xfrm>
            <a:off x="457200" y="1580283"/>
            <a:ext cx="8229600" cy="4525963"/>
          </a:xfrm>
        </p:spPr>
        <p:txBody>
          <a:bodyPr>
            <a:normAutofit/>
          </a:bodyPr>
          <a:lstStyle/>
          <a:p>
            <a:pPr>
              <a:buFont typeface="Wingdings" panose="05000000000000000000" pitchFamily="2" charset="2"/>
              <a:buChar char="Ø"/>
            </a:pPr>
            <a:r>
              <a:rPr lang="en-US" sz="1800" b="1" dirty="0" smtClean="0">
                <a:solidFill>
                  <a:schemeClr val="tx1"/>
                </a:solidFill>
              </a:rPr>
              <a:t>Combination of Single </a:t>
            </a:r>
            <a:r>
              <a:rPr lang="en-US" sz="1800" b="1" dirty="0">
                <a:solidFill>
                  <a:schemeClr val="tx1"/>
                </a:solidFill>
              </a:rPr>
              <a:t>Step Strategies:</a:t>
            </a:r>
          </a:p>
          <a:p>
            <a:pPr marL="800100" lvl="1" indent="-342900">
              <a:buFont typeface="+mj-lt"/>
              <a:buAutoNum type="arabicPeriod"/>
            </a:pPr>
            <a:r>
              <a:rPr lang="en-US" sz="1800" dirty="0">
                <a:solidFill>
                  <a:schemeClr val="tx1"/>
                </a:solidFill>
              </a:rPr>
              <a:t>Large Volume, Delayed Sampling (LVDS) ≥36 </a:t>
            </a:r>
            <a:r>
              <a:rPr lang="en-US" sz="1800" dirty="0" smtClean="0">
                <a:solidFill>
                  <a:schemeClr val="tx1"/>
                </a:solidFill>
              </a:rPr>
              <a:t>hours</a:t>
            </a:r>
          </a:p>
          <a:p>
            <a:pPr marL="800100" lvl="1" indent="-342900">
              <a:buFont typeface="+mj-lt"/>
              <a:buAutoNum type="arabicPeriod"/>
            </a:pPr>
            <a:r>
              <a:rPr lang="en-US" sz="1800" dirty="0" smtClean="0">
                <a:solidFill>
                  <a:schemeClr val="tx1"/>
                </a:solidFill>
              </a:rPr>
              <a:t>Large </a:t>
            </a:r>
            <a:r>
              <a:rPr lang="en-US" sz="1800" dirty="0">
                <a:solidFill>
                  <a:schemeClr val="tx1"/>
                </a:solidFill>
              </a:rPr>
              <a:t>Volume, Delayed Sampling (LVDS) ≥</a:t>
            </a:r>
            <a:r>
              <a:rPr lang="en-US" sz="1800" dirty="0" smtClean="0">
                <a:solidFill>
                  <a:schemeClr val="tx1"/>
                </a:solidFill>
              </a:rPr>
              <a:t>48 hours</a:t>
            </a:r>
            <a:endParaRPr lang="en-US" sz="1800" dirty="0">
              <a:solidFill>
                <a:schemeClr val="tx1"/>
              </a:solidFill>
            </a:endParaRPr>
          </a:p>
          <a:p>
            <a:pPr marL="457200" lvl="1" indent="0">
              <a:buNone/>
            </a:pPr>
            <a:endParaRPr lang="en-US" sz="1800" dirty="0">
              <a:solidFill>
                <a:schemeClr val="tx1"/>
              </a:solidFill>
            </a:endParaRPr>
          </a:p>
          <a:p>
            <a:pPr marL="346075" lvl="1" indent="-346075">
              <a:spcBef>
                <a:spcPts val="1800"/>
              </a:spcBef>
              <a:buFont typeface="Wingdings" panose="05000000000000000000" pitchFamily="2" charset="2"/>
              <a:buChar char="Ø"/>
            </a:pPr>
            <a:r>
              <a:rPr lang="en-US" sz="1800" b="1" dirty="0" smtClean="0">
                <a:solidFill>
                  <a:schemeClr val="tx1"/>
                </a:solidFill>
              </a:rPr>
              <a:t>Continued use to </a:t>
            </a:r>
            <a:r>
              <a:rPr lang="en-US" sz="1800" b="1" dirty="0" err="1" smtClean="0">
                <a:solidFill>
                  <a:schemeClr val="tx1"/>
                </a:solidFill>
              </a:rPr>
              <a:t>Verax</a:t>
            </a:r>
            <a:r>
              <a:rPr lang="en-US" sz="1800" b="1" dirty="0" smtClean="0">
                <a:solidFill>
                  <a:schemeClr val="tx1"/>
                </a:solidFill>
              </a:rPr>
              <a:t> for product life extension</a:t>
            </a:r>
          </a:p>
          <a:p>
            <a:pPr marL="346075" lvl="1" indent="-346075">
              <a:spcBef>
                <a:spcPts val="1800"/>
              </a:spcBef>
              <a:buFont typeface="Wingdings" panose="05000000000000000000" pitchFamily="2" charset="2"/>
              <a:buChar char="Ø"/>
            </a:pPr>
            <a:r>
              <a:rPr lang="en-US" sz="1800" b="1" dirty="0" smtClean="0">
                <a:solidFill>
                  <a:schemeClr val="tx1"/>
                </a:solidFill>
              </a:rPr>
              <a:t>Continued investigation of Pathogen Reduction technology based on input from hospital customers</a:t>
            </a:r>
          </a:p>
          <a:p>
            <a:pPr marL="457200" lvl="1" indent="0">
              <a:buNone/>
            </a:pPr>
            <a:endParaRPr lang="en-US" sz="1800" dirty="0">
              <a:solidFill>
                <a:schemeClr val="tx1"/>
              </a:solidFill>
            </a:endParaRPr>
          </a:p>
          <a:p>
            <a:endParaRPr lang="en-US" dirty="0"/>
          </a:p>
        </p:txBody>
      </p:sp>
    </p:spTree>
    <p:extLst>
      <p:ext uri="{BB962C8B-B14F-4D97-AF65-F5344CB8AC3E}">
        <p14:creationId xmlns:p14="http://schemas.microsoft.com/office/powerpoint/2010/main" val="40524713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5" name="TextBox 15"/>
          <p:cNvSpPr txBox="1">
            <a:spLocks noChangeArrowheads="1"/>
          </p:cNvSpPr>
          <p:nvPr/>
        </p:nvSpPr>
        <p:spPr bwMode="auto">
          <a:xfrm>
            <a:off x="381000" y="538163"/>
            <a:ext cx="8382000" cy="101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altLang="en-US" sz="3600" b="1" dirty="0" smtClean="0">
                <a:solidFill>
                  <a:srgbClr val="005596"/>
                </a:solidFill>
                <a:latin typeface="Tahoma" panose="020B0604030504040204" pitchFamily="34" charset="0"/>
                <a:ea typeface="Tahoma" panose="020B0604030504040204" pitchFamily="34" charset="0"/>
                <a:cs typeface="Tahoma" panose="020B0604030504040204" pitchFamily="34" charset="0"/>
              </a:rPr>
              <a:t>Cost Considerations</a:t>
            </a:r>
            <a:endParaRPr lang="en-US" altLang="en-US" sz="3600" b="1" dirty="0">
              <a:solidFill>
                <a:srgbClr val="005596"/>
              </a:solidFill>
              <a:latin typeface="Tahoma" panose="020B0604030504040204" pitchFamily="34" charset="0"/>
              <a:ea typeface="Tahoma" panose="020B0604030504040204" pitchFamily="34" charset="0"/>
              <a:cs typeface="Tahoma" panose="020B0604030504040204" pitchFamily="34" charset="0"/>
            </a:endParaRPr>
          </a:p>
          <a:p>
            <a:pPr eaLnBrk="1" hangingPunct="1"/>
            <a:r>
              <a:rPr lang="en-US" altLang="en-US" b="1" dirty="0" smtClean="0">
                <a:solidFill>
                  <a:srgbClr val="C1CD23"/>
                </a:solidFill>
                <a:latin typeface="Tahoma" panose="020B0604030504040204" pitchFamily="34" charset="0"/>
                <a:ea typeface="Tahoma" panose="020B0604030504040204" pitchFamily="34" charset="0"/>
                <a:cs typeface="Tahoma" panose="020B0604030504040204" pitchFamily="34" charset="0"/>
              </a:rPr>
              <a:t> </a:t>
            </a:r>
            <a:endParaRPr lang="en-US" altLang="en-US" b="1" dirty="0">
              <a:solidFill>
                <a:srgbClr val="C1CD23"/>
              </a:solidFill>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381000" y="1828800"/>
            <a:ext cx="8305800" cy="3385542"/>
          </a:xfrm>
          <a:prstGeom prst="rect">
            <a:avLst/>
          </a:prstGeom>
          <a:noFill/>
        </p:spPr>
        <p:txBody>
          <a:bodyPr>
            <a:spAutoFit/>
          </a:bodyPr>
          <a:lstStyle/>
          <a:p>
            <a:pPr marL="285750" indent="-285750" fontAlgn="auto">
              <a:spcBef>
                <a:spcPts val="0"/>
              </a:spcBef>
              <a:spcAft>
                <a:spcPts val="0"/>
              </a:spcAft>
              <a:buFont typeface="Arial" panose="020B0604020202020204" pitchFamily="34" charset="0"/>
              <a:buChar char="•"/>
              <a:defRPr/>
            </a:pPr>
            <a:r>
              <a:rPr lang="en-US" sz="1800" dirty="0" smtClean="0">
                <a:latin typeface="Tahoma" panose="020B0604030504040204" pitchFamily="34" charset="0"/>
                <a:ea typeface="Tahoma" panose="020B0604030504040204" pitchFamily="34" charset="0"/>
                <a:cs typeface="Tahoma" panose="020B0604030504040204" pitchFamily="34" charset="0"/>
              </a:rPr>
              <a:t>All platelet product pricing will increase based on the method of additional, required testing.</a:t>
            </a:r>
          </a:p>
          <a:p>
            <a:pPr fontAlgn="auto">
              <a:spcBef>
                <a:spcPts val="0"/>
              </a:spcBef>
              <a:spcAft>
                <a:spcPts val="0"/>
              </a:spcAft>
              <a:defRPr/>
            </a:pPr>
            <a:endParaRPr lang="en-US" sz="1800" dirty="0" smtClean="0">
              <a:latin typeface="Tahoma" panose="020B0604030504040204" pitchFamily="34" charset="0"/>
              <a:ea typeface="Tahoma" panose="020B0604030504040204" pitchFamily="34" charset="0"/>
              <a:cs typeface="Tahoma" panose="020B0604030504040204" pitchFamily="34" charset="0"/>
            </a:endParaRPr>
          </a:p>
          <a:p>
            <a:pPr marL="285750" indent="-285750" fontAlgn="auto">
              <a:spcBef>
                <a:spcPts val="0"/>
              </a:spcBef>
              <a:spcAft>
                <a:spcPts val="0"/>
              </a:spcAft>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Cost will be added to base price of product</a:t>
            </a:r>
          </a:p>
          <a:p>
            <a:pPr marL="742950" lvl="1" indent="-285750">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$83 Fee for all platelet products</a:t>
            </a:r>
          </a:p>
          <a:p>
            <a:pPr marL="742950" lvl="1" indent="-285750">
              <a:buFont typeface="Arial" panose="020B0604020202020204" pitchFamily="34" charset="0"/>
              <a:buChar char="•"/>
              <a:defRPr/>
            </a:pPr>
            <a:endParaRPr lang="en-US" dirty="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Pathogen Reduction</a:t>
            </a:r>
          </a:p>
          <a:p>
            <a:pPr marL="1200150" lvl="2" indent="-285750">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Anticipate increase cost of approximately $150/product</a:t>
            </a:r>
          </a:p>
          <a:p>
            <a:pPr lvl="2">
              <a:defRPr/>
            </a:pPr>
            <a:r>
              <a:rPr lang="en-US" dirty="0" smtClean="0">
                <a:latin typeface="Tahoma" panose="020B0604030504040204" pitchFamily="34" charset="0"/>
                <a:ea typeface="Tahoma" panose="020B0604030504040204" pitchFamily="34" charset="0"/>
                <a:cs typeface="Tahoma" panose="020B0604030504040204" pitchFamily="34" charset="0"/>
              </a:rPr>
              <a:t>	</a:t>
            </a:r>
            <a:r>
              <a:rPr lang="en-US" i="1" dirty="0" smtClean="0">
                <a:latin typeface="Tahoma" panose="020B0604030504040204" pitchFamily="34" charset="0"/>
                <a:ea typeface="Tahoma" panose="020B0604030504040204" pitchFamily="34" charset="0"/>
                <a:cs typeface="Tahoma" panose="020B0604030504040204" pitchFamily="34" charset="0"/>
              </a:rPr>
              <a:t>*Pricing not guaranteed if imported per hospital request</a:t>
            </a:r>
          </a:p>
          <a:p>
            <a:pPr marL="1200150" lvl="2" indent="-285750">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Your input will help us decide how and when we begin providing pathogen reduced products at LifeServe</a:t>
            </a:r>
          </a:p>
          <a:p>
            <a:pPr fontAlgn="auto">
              <a:spcBef>
                <a:spcPts val="0"/>
              </a:spcBef>
              <a:spcAft>
                <a:spcPts val="0"/>
              </a:spcAft>
              <a:defRPr/>
            </a:pPr>
            <a:endParaRPr lang="en-US" sz="16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8455698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5" name="TextBox 15"/>
          <p:cNvSpPr txBox="1">
            <a:spLocks noChangeArrowheads="1"/>
          </p:cNvSpPr>
          <p:nvPr/>
        </p:nvSpPr>
        <p:spPr bwMode="auto">
          <a:xfrm>
            <a:off x="195649" y="214997"/>
            <a:ext cx="8382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altLang="en-US" sz="3600" b="1" dirty="0" smtClean="0">
                <a:solidFill>
                  <a:srgbClr val="005596"/>
                </a:solidFill>
                <a:latin typeface="Tahoma" panose="020B0604030504040204" pitchFamily="34" charset="0"/>
                <a:ea typeface="Tahoma" panose="020B0604030504040204" pitchFamily="34" charset="0"/>
                <a:cs typeface="Tahoma" panose="020B0604030504040204" pitchFamily="34" charset="0"/>
              </a:rPr>
              <a:t>Next Steps</a:t>
            </a:r>
            <a:endParaRPr lang="en-US" altLang="en-US" sz="3600" b="1" dirty="0">
              <a:solidFill>
                <a:srgbClr val="005596"/>
              </a:solidFill>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381000" y="1376127"/>
            <a:ext cx="8305800" cy="3139321"/>
          </a:xfrm>
          <a:prstGeom prst="rect">
            <a:avLst/>
          </a:prstGeom>
          <a:noFill/>
        </p:spPr>
        <p:txBody>
          <a:bodyPr>
            <a:spAutoFit/>
          </a:bodyPr>
          <a:lstStyle/>
          <a:p>
            <a:pPr fontAlgn="auto">
              <a:spcBef>
                <a:spcPts val="0"/>
              </a:spcBef>
              <a:spcAft>
                <a:spcPts val="0"/>
              </a:spcAft>
              <a:defRPr/>
            </a:pPr>
            <a:endParaRPr lang="en-US" sz="1800" dirty="0" smtClean="0">
              <a:latin typeface="Tahoma" panose="020B0604030504040204" pitchFamily="34" charset="0"/>
              <a:ea typeface="Tahoma" panose="020B0604030504040204" pitchFamily="34" charset="0"/>
              <a:cs typeface="Tahoma" panose="020B0604030504040204" pitchFamily="34" charset="0"/>
            </a:endParaRPr>
          </a:p>
          <a:p>
            <a:pPr marL="285750" indent="-285750" fontAlgn="auto">
              <a:spcBef>
                <a:spcPts val="0"/>
              </a:spcBef>
              <a:spcAft>
                <a:spcPts val="0"/>
              </a:spcAft>
              <a:buFont typeface="Arial" panose="020B0604020202020204" pitchFamily="34" charset="0"/>
              <a:buChar char="•"/>
              <a:defRPr/>
            </a:pPr>
            <a:r>
              <a:rPr lang="en-US" sz="1800" dirty="0" smtClean="0">
                <a:latin typeface="Tahoma" panose="020B0604030504040204" pitchFamily="34" charset="0"/>
                <a:ea typeface="Tahoma" panose="020B0604030504040204" pitchFamily="34" charset="0"/>
                <a:cs typeface="Tahoma" panose="020B0604030504040204" pitchFamily="34" charset="0"/>
              </a:rPr>
              <a:t>To follow adherence to guidance, implementation will occur no later than March 1, 2021</a:t>
            </a:r>
          </a:p>
          <a:p>
            <a:pPr fontAlgn="auto">
              <a:spcBef>
                <a:spcPts val="0"/>
              </a:spcBef>
              <a:spcAft>
                <a:spcPts val="0"/>
              </a:spcAft>
              <a:defRPr/>
            </a:pPr>
            <a:endParaRPr lang="en-US" sz="1800" dirty="0" smtClean="0">
              <a:latin typeface="Tahoma" panose="020B0604030504040204" pitchFamily="34" charset="0"/>
              <a:ea typeface="Tahoma" panose="020B0604030504040204" pitchFamily="34" charset="0"/>
              <a:cs typeface="Tahoma" panose="020B0604030504040204" pitchFamily="34" charset="0"/>
            </a:endParaRPr>
          </a:p>
          <a:p>
            <a:pPr marL="285750" indent="-285750" fontAlgn="auto">
              <a:spcBef>
                <a:spcPts val="0"/>
              </a:spcBef>
              <a:spcAft>
                <a:spcPts val="0"/>
              </a:spcAft>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LifeServe License Submission for 48 hour LVDS</a:t>
            </a:r>
          </a:p>
          <a:p>
            <a:pPr fontAlgn="auto">
              <a:spcBef>
                <a:spcPts val="0"/>
              </a:spcBef>
              <a:spcAft>
                <a:spcPts val="0"/>
              </a:spcAft>
              <a:defRPr/>
            </a:pPr>
            <a:endParaRPr lang="en-US" dirty="0" smtClean="0">
              <a:latin typeface="Tahoma" panose="020B0604030504040204" pitchFamily="34" charset="0"/>
              <a:ea typeface="Tahoma" panose="020B0604030504040204" pitchFamily="34" charset="0"/>
              <a:cs typeface="Tahoma" panose="020B0604030504040204" pitchFamily="34" charset="0"/>
            </a:endParaRPr>
          </a:p>
          <a:p>
            <a:pPr marL="285750" indent="-285750" fontAlgn="auto">
              <a:spcBef>
                <a:spcPts val="0"/>
              </a:spcBef>
              <a:spcAft>
                <a:spcPts val="0"/>
              </a:spcAft>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Formal Communication will be sent with pricing changes by Nov 1, 2020</a:t>
            </a:r>
          </a:p>
          <a:p>
            <a:pPr fontAlgn="auto">
              <a:spcBef>
                <a:spcPts val="0"/>
              </a:spcBef>
              <a:spcAft>
                <a:spcPts val="0"/>
              </a:spcAft>
              <a:defRPr/>
            </a:pPr>
            <a:endParaRPr lang="en-US" dirty="0" smtClean="0">
              <a:latin typeface="Tahoma" panose="020B0604030504040204" pitchFamily="34" charset="0"/>
              <a:ea typeface="Tahoma" panose="020B0604030504040204" pitchFamily="34" charset="0"/>
              <a:cs typeface="Tahoma" panose="020B0604030504040204" pitchFamily="34" charset="0"/>
            </a:endParaRPr>
          </a:p>
          <a:p>
            <a:pPr marL="285750" indent="-285750" fontAlgn="auto">
              <a:spcBef>
                <a:spcPts val="0"/>
              </a:spcBef>
              <a:spcAft>
                <a:spcPts val="0"/>
              </a:spcAft>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Provide new product Codes for 48 hour LVDS products</a:t>
            </a:r>
          </a:p>
          <a:p>
            <a:pPr fontAlgn="auto">
              <a:spcBef>
                <a:spcPts val="0"/>
              </a:spcBef>
              <a:spcAft>
                <a:spcPts val="0"/>
              </a:spcAft>
              <a:defRPr/>
            </a:pPr>
            <a:endParaRPr lang="en-US" dirty="0">
              <a:latin typeface="Tahoma" panose="020B0604030504040204" pitchFamily="34" charset="0"/>
              <a:ea typeface="Tahoma" panose="020B0604030504040204" pitchFamily="34" charset="0"/>
              <a:cs typeface="Tahoma" panose="020B0604030504040204" pitchFamily="34" charset="0"/>
            </a:endParaRPr>
          </a:p>
          <a:p>
            <a:pPr marL="285750" indent="-285750" fontAlgn="auto">
              <a:spcBef>
                <a:spcPts val="0"/>
              </a:spcBef>
              <a:spcAft>
                <a:spcPts val="0"/>
              </a:spcAft>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Complete Survey</a:t>
            </a:r>
          </a:p>
        </p:txBody>
      </p:sp>
    </p:spTree>
    <p:extLst>
      <p:ext uri="{BB962C8B-B14F-4D97-AF65-F5344CB8AC3E}">
        <p14:creationId xmlns:p14="http://schemas.microsoft.com/office/powerpoint/2010/main" val="5404319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5" name="TextBox 15"/>
          <p:cNvSpPr txBox="1">
            <a:spLocks noChangeArrowheads="1"/>
          </p:cNvSpPr>
          <p:nvPr/>
        </p:nvSpPr>
        <p:spPr bwMode="auto">
          <a:xfrm>
            <a:off x="381000" y="538163"/>
            <a:ext cx="8382000" cy="101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altLang="en-US" sz="3600" b="1" dirty="0" smtClean="0">
                <a:solidFill>
                  <a:srgbClr val="005596"/>
                </a:solidFill>
                <a:latin typeface="Tahoma" panose="020B0604030504040204" pitchFamily="34" charset="0"/>
                <a:ea typeface="Tahoma" panose="020B0604030504040204" pitchFamily="34" charset="0"/>
                <a:cs typeface="Tahoma" panose="020B0604030504040204" pitchFamily="34" charset="0"/>
              </a:rPr>
              <a:t>Background</a:t>
            </a:r>
            <a:endParaRPr lang="en-US" altLang="en-US" sz="3600" b="1" dirty="0">
              <a:solidFill>
                <a:srgbClr val="005596"/>
              </a:solidFill>
              <a:latin typeface="Tahoma" panose="020B0604030504040204" pitchFamily="34" charset="0"/>
              <a:ea typeface="Tahoma" panose="020B0604030504040204" pitchFamily="34" charset="0"/>
              <a:cs typeface="Tahoma" panose="020B0604030504040204" pitchFamily="34" charset="0"/>
            </a:endParaRPr>
          </a:p>
          <a:p>
            <a:pPr eaLnBrk="1" hangingPunct="1"/>
            <a:r>
              <a:rPr lang="en-US" altLang="en-US" b="1" dirty="0" smtClean="0">
                <a:solidFill>
                  <a:srgbClr val="C1CD23"/>
                </a:solidFill>
                <a:latin typeface="Tahoma" panose="020B0604030504040204" pitchFamily="34" charset="0"/>
                <a:ea typeface="Tahoma" panose="020B0604030504040204" pitchFamily="34" charset="0"/>
                <a:cs typeface="Tahoma" panose="020B0604030504040204" pitchFamily="34" charset="0"/>
              </a:rPr>
              <a:t>Platelet Transfusion Bacterial Risk </a:t>
            </a:r>
            <a:endParaRPr lang="en-US" altLang="en-US" b="1" dirty="0">
              <a:solidFill>
                <a:srgbClr val="C1CD23"/>
              </a:solidFill>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381000" y="1650380"/>
            <a:ext cx="8305800" cy="4247317"/>
          </a:xfrm>
          <a:prstGeom prst="rect">
            <a:avLst/>
          </a:prstGeom>
          <a:noFill/>
        </p:spPr>
        <p:txBody>
          <a:bodyPr>
            <a:spAutoFit/>
          </a:bodyPr>
          <a:lstStyle/>
          <a:p>
            <a:pPr marL="285750" indent="-285750" fontAlgn="auto">
              <a:spcBef>
                <a:spcPts val="0"/>
              </a:spcBef>
              <a:spcAft>
                <a:spcPts val="0"/>
              </a:spcAft>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Room Temp platelets associated with higher sepsis risk and related fatalities</a:t>
            </a:r>
          </a:p>
          <a:p>
            <a:pPr fontAlgn="auto">
              <a:spcBef>
                <a:spcPts val="0"/>
              </a:spcBef>
              <a:spcAft>
                <a:spcPts val="0"/>
              </a:spcAft>
              <a:defRPr/>
            </a:pPr>
            <a:endParaRPr lang="en-US" dirty="0" smtClean="0">
              <a:latin typeface="Tahoma" panose="020B0604030504040204" pitchFamily="34" charset="0"/>
              <a:ea typeface="Tahoma" panose="020B0604030504040204" pitchFamily="34" charset="0"/>
              <a:cs typeface="Tahoma" panose="020B0604030504040204" pitchFamily="34" charset="0"/>
            </a:endParaRPr>
          </a:p>
          <a:p>
            <a:pPr marL="285750" indent="-285750" fontAlgn="auto">
              <a:spcBef>
                <a:spcPts val="0"/>
              </a:spcBef>
              <a:spcAft>
                <a:spcPts val="0"/>
              </a:spcAft>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Bacterial contamination of platelets is leading infection risk from transfusions</a:t>
            </a:r>
          </a:p>
          <a:p>
            <a:pPr fontAlgn="auto">
              <a:spcBef>
                <a:spcPts val="0"/>
              </a:spcBef>
              <a:spcAft>
                <a:spcPts val="0"/>
              </a:spcAft>
              <a:defRPr/>
            </a:pPr>
            <a:endParaRPr lang="en-US" dirty="0" smtClean="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defRPr/>
            </a:pPr>
            <a:r>
              <a:rPr lang="en-US" dirty="0">
                <a:latin typeface="Tahoma" panose="020B0604030504040204" pitchFamily="34" charset="0"/>
                <a:ea typeface="Tahoma" panose="020B0604030504040204" pitchFamily="34" charset="0"/>
                <a:cs typeface="Tahoma" panose="020B0604030504040204" pitchFamily="34" charset="0"/>
              </a:rPr>
              <a:t>Depending on the source and surveillance method, there are about 1/10,000 to 1/100,000 transfusion-transmitted infections per year from platelets. </a:t>
            </a:r>
          </a:p>
          <a:p>
            <a:pPr fontAlgn="auto">
              <a:spcBef>
                <a:spcPts val="0"/>
              </a:spcBef>
              <a:spcAft>
                <a:spcPts val="0"/>
              </a:spcAft>
              <a:defRPr/>
            </a:pPr>
            <a:endParaRPr lang="en-US" dirty="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defRPr/>
            </a:pPr>
            <a:r>
              <a:rPr lang="en-US" dirty="0">
                <a:latin typeface="Tahoma" panose="020B0604030504040204" pitchFamily="34" charset="0"/>
                <a:ea typeface="Tahoma" panose="020B0604030504040204" pitchFamily="34" charset="0"/>
                <a:cs typeface="Tahoma" panose="020B0604030504040204" pitchFamily="34" charset="0"/>
              </a:rPr>
              <a:t>Evidence </a:t>
            </a:r>
            <a:r>
              <a:rPr lang="en-US" dirty="0" smtClean="0">
                <a:latin typeface="Tahoma" panose="020B0604030504040204" pitchFamily="34" charset="0"/>
                <a:ea typeface="Tahoma" panose="020B0604030504040204" pitchFamily="34" charset="0"/>
                <a:cs typeface="Tahoma" panose="020B0604030504040204" pitchFamily="34" charset="0"/>
              </a:rPr>
              <a:t>of </a:t>
            </a:r>
            <a:r>
              <a:rPr lang="en-US" dirty="0">
                <a:latin typeface="Tahoma" panose="020B0604030504040204" pitchFamily="34" charset="0"/>
                <a:ea typeface="Tahoma" panose="020B0604030504040204" pitchFamily="34" charset="0"/>
                <a:cs typeface="Tahoma" panose="020B0604030504040204" pitchFamily="34" charset="0"/>
              </a:rPr>
              <a:t>1 in 6,000 products suspected to have infectious agent</a:t>
            </a:r>
          </a:p>
          <a:p>
            <a:pPr marL="285750" indent="-285750" fontAlgn="auto">
              <a:spcBef>
                <a:spcPts val="0"/>
              </a:spcBef>
              <a:spcAft>
                <a:spcPts val="0"/>
              </a:spcAft>
              <a:buFont typeface="Arial" panose="020B0604020202020204" pitchFamily="34" charset="0"/>
              <a:buChar char="•"/>
              <a:defRPr/>
            </a:pPr>
            <a:endParaRPr lang="en-US" dirty="0" smtClean="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defRPr/>
            </a:pPr>
            <a:r>
              <a:rPr lang="en-US" dirty="0" smtClean="0"/>
              <a:t>The </a:t>
            </a:r>
            <a:r>
              <a:rPr lang="en-US" dirty="0"/>
              <a:t>highest risk of a transfusion-transmitted infection occurs in platelets that are at days 4 to 5 of their shelf life, with 95 to 100% of septic transfusion reactions occurring on these days, and </a:t>
            </a:r>
            <a:r>
              <a:rPr lang="en-US" dirty="0" smtClean="0"/>
              <a:t>100% </a:t>
            </a:r>
            <a:r>
              <a:rPr lang="en-US" dirty="0"/>
              <a:t>of fatalities in the same range</a:t>
            </a:r>
            <a:r>
              <a:rPr lang="en-US" dirty="0" smtClean="0"/>
              <a:t>.</a:t>
            </a:r>
          </a:p>
          <a:p>
            <a:pPr>
              <a:defRPr/>
            </a:pPr>
            <a:endParaRPr lang="en-US" dirty="0" smtClean="0">
              <a:latin typeface="Tahoma" panose="020B0604030504040204" pitchFamily="34" charset="0"/>
              <a:ea typeface="Tahoma" panose="020B0604030504040204" pitchFamily="34" charset="0"/>
              <a:cs typeface="Tahoma" panose="020B0604030504040204" pitchFamily="34" charset="0"/>
            </a:endParaRPr>
          </a:p>
          <a:p>
            <a:pPr marL="285750" indent="-285750" fontAlgn="auto">
              <a:spcBef>
                <a:spcPts val="0"/>
              </a:spcBef>
              <a:spcAft>
                <a:spcPts val="0"/>
              </a:spcAft>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Risk has continued with implementation of single culture  ≥24 hours</a:t>
            </a:r>
          </a:p>
          <a:p>
            <a:pPr fontAlgn="auto">
              <a:spcBef>
                <a:spcPts val="0"/>
              </a:spcBef>
              <a:spcAft>
                <a:spcPts val="0"/>
              </a:spcAft>
              <a:defRPr/>
            </a:pPr>
            <a:endParaRPr lang="en-US" dirty="0" smtClean="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195006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5" name="TextBox 15"/>
          <p:cNvSpPr txBox="1">
            <a:spLocks noChangeArrowheads="1"/>
          </p:cNvSpPr>
          <p:nvPr/>
        </p:nvSpPr>
        <p:spPr bwMode="auto">
          <a:xfrm>
            <a:off x="381000" y="538163"/>
            <a:ext cx="8382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altLang="en-US" sz="3600" b="1" dirty="0" smtClean="0">
                <a:solidFill>
                  <a:srgbClr val="005596"/>
                </a:solidFill>
                <a:latin typeface="Tahoma" panose="020B0604030504040204" pitchFamily="34" charset="0"/>
                <a:ea typeface="Tahoma" panose="020B0604030504040204" pitchFamily="34" charset="0"/>
                <a:cs typeface="Tahoma" panose="020B0604030504040204" pitchFamily="34" charset="0"/>
              </a:rPr>
              <a:t>Questions</a:t>
            </a:r>
          </a:p>
        </p:txBody>
      </p:sp>
      <p:sp>
        <p:nvSpPr>
          <p:cNvPr id="6" name="TextBox 5"/>
          <p:cNvSpPr txBox="1"/>
          <p:nvPr/>
        </p:nvSpPr>
        <p:spPr>
          <a:xfrm>
            <a:off x="381000" y="1828800"/>
            <a:ext cx="8305800" cy="2308324"/>
          </a:xfrm>
          <a:prstGeom prst="rect">
            <a:avLst/>
          </a:prstGeom>
          <a:noFill/>
        </p:spPr>
        <p:txBody>
          <a:bodyPr numCol="2">
            <a:spAutoFit/>
          </a:bodyPr>
          <a:lstStyle/>
          <a:p>
            <a:r>
              <a:rPr lang="en-US" sz="1600" b="1" dirty="0">
                <a:solidFill>
                  <a:schemeClr val="accent1"/>
                </a:solidFill>
              </a:rPr>
              <a:t>Rachael </a:t>
            </a:r>
            <a:r>
              <a:rPr lang="en-US" sz="1600" b="1" dirty="0" smtClean="0">
                <a:solidFill>
                  <a:schemeClr val="accent1"/>
                </a:solidFill>
              </a:rPr>
              <a:t>Muhs, </a:t>
            </a:r>
            <a:r>
              <a:rPr lang="en-US" sz="1600" b="1" dirty="0">
                <a:solidFill>
                  <a:schemeClr val="accent1"/>
                </a:solidFill>
              </a:rPr>
              <a:t>MLS (ASCP)</a:t>
            </a:r>
            <a:endParaRPr lang="en-US" sz="1600" dirty="0">
              <a:solidFill>
                <a:schemeClr val="accent1"/>
              </a:solidFill>
            </a:endParaRPr>
          </a:p>
          <a:p>
            <a:r>
              <a:rPr lang="en-US" sz="1600" b="1" dirty="0">
                <a:solidFill>
                  <a:schemeClr val="tx2"/>
                </a:solidFill>
              </a:rPr>
              <a:t>LifeServe Blood Center </a:t>
            </a:r>
            <a:r>
              <a:rPr lang="en-US" sz="1600" b="1" dirty="0">
                <a:solidFill>
                  <a:srgbClr val="C00000"/>
                </a:solidFill>
              </a:rPr>
              <a:t>O+</a:t>
            </a:r>
            <a:r>
              <a:rPr lang="en-US" sz="1600" dirty="0"/>
              <a:t/>
            </a:r>
            <a:br>
              <a:rPr lang="en-US" sz="1600" dirty="0"/>
            </a:br>
            <a:r>
              <a:rPr lang="en-US" sz="1600" dirty="0"/>
              <a:t>Technical Services Supervisor </a:t>
            </a:r>
          </a:p>
          <a:p>
            <a:r>
              <a:rPr lang="en-US" sz="1600" dirty="0"/>
              <a:t>431 East Locust St | Des Moines, IA 50309</a:t>
            </a:r>
          </a:p>
          <a:p>
            <a:r>
              <a:rPr lang="en-US" sz="1600" dirty="0"/>
              <a:t>Telephone:  515-309-4947 </a:t>
            </a:r>
            <a:endParaRPr lang="en-US" sz="1600" dirty="0" smtClean="0"/>
          </a:p>
          <a:p>
            <a:r>
              <a:rPr lang="en-US" sz="1600" dirty="0" smtClean="0">
                <a:hlinkClick r:id="rId3"/>
              </a:rPr>
              <a:t>Rachael.Muhs@lifeservebloodcenter.org</a:t>
            </a:r>
            <a:endParaRPr lang="en-US" sz="1600" dirty="0" smtClean="0"/>
          </a:p>
          <a:p>
            <a:endParaRPr lang="en-US" sz="1600" dirty="0" smtClean="0"/>
          </a:p>
          <a:p>
            <a:endParaRPr lang="en-US" sz="1600" dirty="0"/>
          </a:p>
          <a:p>
            <a:endParaRPr lang="en-US" sz="1600" dirty="0"/>
          </a:p>
          <a:p>
            <a:r>
              <a:rPr lang="en-US" sz="1600" b="1" dirty="0">
                <a:solidFill>
                  <a:schemeClr val="tx2"/>
                </a:solidFill>
              </a:rPr>
              <a:t>K. Alex Smith, DO</a:t>
            </a:r>
            <a:endParaRPr lang="en-US" sz="1600" dirty="0">
              <a:solidFill>
                <a:schemeClr val="tx2"/>
              </a:solidFill>
            </a:endParaRPr>
          </a:p>
          <a:p>
            <a:r>
              <a:rPr lang="en-US" sz="1600" b="1" dirty="0">
                <a:solidFill>
                  <a:schemeClr val="tx2"/>
                </a:solidFill>
              </a:rPr>
              <a:t>LifeServe Blood Center </a:t>
            </a:r>
            <a:r>
              <a:rPr lang="en-US" sz="1600" b="1" dirty="0">
                <a:solidFill>
                  <a:schemeClr val="accent3"/>
                </a:solidFill>
              </a:rPr>
              <a:t>B+</a:t>
            </a:r>
            <a:r>
              <a:rPr lang="en-US" sz="1600" dirty="0"/>
              <a:t/>
            </a:r>
            <a:br>
              <a:rPr lang="en-US" sz="1600" dirty="0"/>
            </a:br>
            <a:r>
              <a:rPr lang="en-US" sz="1600" dirty="0"/>
              <a:t>Medical Director</a:t>
            </a:r>
          </a:p>
          <a:p>
            <a:r>
              <a:rPr lang="en-US" sz="1600" dirty="0"/>
              <a:t>431 E Locust St | Des Moines, IA 50309</a:t>
            </a:r>
          </a:p>
          <a:p>
            <a:r>
              <a:rPr lang="en-US" sz="1600" dirty="0"/>
              <a:t>Telephone: 515.309.4872  </a:t>
            </a:r>
            <a:endParaRPr lang="en-US" sz="1600" dirty="0" smtClean="0"/>
          </a:p>
          <a:p>
            <a:r>
              <a:rPr lang="en-US" sz="1600" dirty="0" smtClean="0"/>
              <a:t>Fax</a:t>
            </a:r>
            <a:r>
              <a:rPr lang="en-US" sz="1600" dirty="0"/>
              <a:t>: 515.243.2880</a:t>
            </a:r>
          </a:p>
          <a:p>
            <a:r>
              <a:rPr lang="en-US" sz="1600" dirty="0" smtClean="0">
                <a:hlinkClick r:id="rId4"/>
              </a:rPr>
              <a:t>Alex.Smith@lifeservebloodcenter.org</a:t>
            </a:r>
            <a:endParaRPr lang="en-US" sz="1600" dirty="0" smtClean="0"/>
          </a:p>
          <a:p>
            <a:endParaRPr lang="en-US" sz="16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52359006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15"/>
          <p:cNvSpPr txBox="1">
            <a:spLocks noChangeArrowheads="1"/>
          </p:cNvSpPr>
          <p:nvPr/>
        </p:nvSpPr>
        <p:spPr bwMode="auto">
          <a:xfrm>
            <a:off x="457200" y="1143000"/>
            <a:ext cx="79248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eaLnBrk="1" hangingPunct="1"/>
            <a:r>
              <a:rPr lang="en-US" altLang="en-US" sz="4400" b="1" dirty="0">
                <a:solidFill>
                  <a:schemeClr val="accent3"/>
                </a:solidFill>
                <a:latin typeface="Tahoma" panose="020B0604030504040204" pitchFamily="34" charset="0"/>
                <a:ea typeface="Tahoma" panose="020B0604030504040204" pitchFamily="34" charset="0"/>
                <a:cs typeface="Tahoma" panose="020B0604030504040204" pitchFamily="34" charset="0"/>
              </a:rPr>
              <a:t>Thank</a:t>
            </a:r>
            <a:r>
              <a:rPr lang="en-US" altLang="en-US" sz="4400" b="1" dirty="0">
                <a:solidFill>
                  <a:srgbClr val="C5D000"/>
                </a:solidFill>
                <a:latin typeface="Tahoma" panose="020B0604030504040204" pitchFamily="34" charset="0"/>
                <a:ea typeface="Tahoma" panose="020B0604030504040204" pitchFamily="34" charset="0"/>
                <a:cs typeface="Tahoma" panose="020B0604030504040204" pitchFamily="34" charset="0"/>
              </a:rPr>
              <a:t> </a:t>
            </a:r>
            <a:r>
              <a:rPr lang="en-US" altLang="en-US" sz="4400" b="1" dirty="0">
                <a:solidFill>
                  <a:schemeClr val="tx2"/>
                </a:solidFill>
                <a:latin typeface="Tahoma" panose="020B0604030504040204" pitchFamily="34" charset="0"/>
                <a:ea typeface="Tahoma" panose="020B0604030504040204" pitchFamily="34" charset="0"/>
                <a:cs typeface="Tahoma" panose="020B0604030504040204" pitchFamily="34" charset="0"/>
              </a:rPr>
              <a:t>you!</a:t>
            </a:r>
          </a:p>
        </p:txBody>
      </p:sp>
    </p:spTree>
    <p:extLst>
      <p:ext uri="{BB962C8B-B14F-4D97-AF65-F5344CB8AC3E}">
        <p14:creationId xmlns:p14="http://schemas.microsoft.com/office/powerpoint/2010/main" val="30488408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5" name="TextBox 15"/>
          <p:cNvSpPr txBox="1">
            <a:spLocks noChangeArrowheads="1"/>
          </p:cNvSpPr>
          <p:nvPr/>
        </p:nvSpPr>
        <p:spPr bwMode="auto">
          <a:xfrm>
            <a:off x="381000" y="538163"/>
            <a:ext cx="83820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altLang="en-US" sz="3600" b="1" dirty="0" smtClean="0">
                <a:solidFill>
                  <a:srgbClr val="005596"/>
                </a:solidFill>
                <a:latin typeface="Tahoma" panose="020B0604030504040204" pitchFamily="34" charset="0"/>
                <a:ea typeface="Tahoma" panose="020B0604030504040204" pitchFamily="34" charset="0"/>
                <a:cs typeface="Tahoma" panose="020B0604030504040204" pitchFamily="34" charset="0"/>
              </a:rPr>
              <a:t>Pre-Presentation Survey</a:t>
            </a:r>
          </a:p>
          <a:p>
            <a:pPr eaLnBrk="1" hangingPunct="1"/>
            <a:r>
              <a:rPr lang="en-US" altLang="en-US" sz="2800" b="1" dirty="0" smtClean="0">
                <a:solidFill>
                  <a:schemeClr val="accent2"/>
                </a:solidFill>
                <a:latin typeface="Tahoma" panose="020B0604030504040204" pitchFamily="34" charset="0"/>
                <a:ea typeface="Tahoma" panose="020B0604030504040204" pitchFamily="34" charset="0"/>
                <a:cs typeface="Tahoma" panose="020B0604030504040204" pitchFamily="34" charset="0"/>
              </a:rPr>
              <a:t>Follow link to submit survey answers:</a:t>
            </a:r>
          </a:p>
          <a:p>
            <a:pPr eaLnBrk="1" hangingPunct="1"/>
            <a:r>
              <a:rPr lang="en-US" altLang="en-US" sz="1600" b="1" dirty="0">
                <a:solidFill>
                  <a:schemeClr val="accent2"/>
                </a:solidFill>
                <a:latin typeface="Tahoma" panose="020B0604030504040204" pitchFamily="34" charset="0"/>
                <a:ea typeface="Tahoma" panose="020B0604030504040204" pitchFamily="34" charset="0"/>
                <a:cs typeface="Tahoma" panose="020B0604030504040204" pitchFamily="34" charset="0"/>
                <a:hlinkClick r:id="rId3"/>
              </a:rPr>
              <a:t>https://app.smartsheet.com/b/form/a211f1903c7a4de4a06f6117d7d7aae6</a:t>
            </a:r>
            <a:endParaRPr lang="en-US" altLang="en-US" sz="1600" b="1" dirty="0">
              <a:solidFill>
                <a:schemeClr val="accent2"/>
              </a:solidFill>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381000" y="2238233"/>
            <a:ext cx="8305800" cy="3108543"/>
          </a:xfrm>
          <a:prstGeom prst="rect">
            <a:avLst/>
          </a:prstGeom>
          <a:noFill/>
        </p:spPr>
        <p:txBody>
          <a:bodyPr>
            <a:spAutoFit/>
          </a:bodyPr>
          <a:lstStyle/>
          <a:p>
            <a:pPr marL="342900" indent="-342900">
              <a:buFont typeface="+mj-lt"/>
              <a:buAutoNum type="arabicPeriod"/>
              <a:defRPr/>
            </a:pPr>
            <a:r>
              <a:rPr lang="en-US" dirty="0" smtClean="0">
                <a:latin typeface="Tahoma" panose="020B0604030504040204" pitchFamily="34" charset="0"/>
                <a:ea typeface="Tahoma" panose="020B0604030504040204" pitchFamily="34" charset="0"/>
                <a:cs typeface="Tahoma" panose="020B0604030504040204" pitchFamily="34" charset="0"/>
              </a:rPr>
              <a:t>Do </a:t>
            </a:r>
            <a:r>
              <a:rPr lang="en-US" dirty="0">
                <a:latin typeface="Tahoma" panose="020B0604030504040204" pitchFamily="34" charset="0"/>
                <a:ea typeface="Tahoma" panose="020B0604030504040204" pitchFamily="34" charset="0"/>
                <a:cs typeface="Tahoma" panose="020B0604030504040204" pitchFamily="34" charset="0"/>
              </a:rPr>
              <a:t>you understand that LifeServe Blood Center is required to follow the FDA guidance to integrate these changes?</a:t>
            </a:r>
          </a:p>
          <a:p>
            <a:pPr marL="342900" indent="-342900" fontAlgn="auto">
              <a:spcBef>
                <a:spcPts val="0"/>
              </a:spcBef>
              <a:spcAft>
                <a:spcPts val="0"/>
              </a:spcAft>
              <a:buFont typeface="+mj-lt"/>
              <a:buAutoNum type="arabicPeriod"/>
              <a:defRPr/>
            </a:pPr>
            <a:r>
              <a:rPr lang="en-US" dirty="0" smtClean="0">
                <a:latin typeface="Tahoma" panose="020B0604030504040204" pitchFamily="34" charset="0"/>
                <a:ea typeface="Tahoma" panose="020B0604030504040204" pitchFamily="34" charset="0"/>
                <a:cs typeface="Tahoma" panose="020B0604030504040204" pitchFamily="34" charset="0"/>
              </a:rPr>
              <a:t>Are you familiar the FDA Platelet Guidance located here(link)? </a:t>
            </a:r>
          </a:p>
          <a:p>
            <a:pPr marL="342900" indent="-342900" fontAlgn="auto">
              <a:spcBef>
                <a:spcPts val="0"/>
              </a:spcBef>
              <a:spcAft>
                <a:spcPts val="0"/>
              </a:spcAft>
              <a:buFont typeface="+mj-lt"/>
              <a:buAutoNum type="arabicPeriod"/>
              <a:defRPr/>
            </a:pPr>
            <a:r>
              <a:rPr lang="en-US" dirty="0" smtClean="0">
                <a:latin typeface="Tahoma" panose="020B0604030504040204" pitchFamily="34" charset="0"/>
                <a:ea typeface="Tahoma" panose="020B0604030504040204" pitchFamily="34" charset="0"/>
                <a:cs typeface="Tahoma" panose="020B0604030504040204" pitchFamily="34" charset="0"/>
              </a:rPr>
              <a:t>Has your facility discussed or made decisions on your preferred strategy to adhere to the guidance?</a:t>
            </a:r>
          </a:p>
          <a:p>
            <a:pPr marL="342900" indent="-342900" fontAlgn="auto">
              <a:spcBef>
                <a:spcPts val="0"/>
              </a:spcBef>
              <a:spcAft>
                <a:spcPts val="0"/>
              </a:spcAft>
              <a:buFont typeface="+mj-lt"/>
              <a:buAutoNum type="arabicPeriod"/>
              <a:defRPr/>
            </a:pPr>
            <a:r>
              <a:rPr lang="en-US" dirty="0" smtClean="0">
                <a:latin typeface="Tahoma" panose="020B0604030504040204" pitchFamily="34" charset="0"/>
                <a:ea typeface="Tahoma" panose="020B0604030504040204" pitchFamily="34" charset="0"/>
                <a:cs typeface="Tahoma" panose="020B0604030504040204" pitchFamily="34" charset="0"/>
              </a:rPr>
              <a:t>Would you like additional education opportunities provided specific to Pathogen Reduction?</a:t>
            </a:r>
          </a:p>
          <a:p>
            <a:pPr marL="342900" indent="-342900" fontAlgn="auto">
              <a:spcBef>
                <a:spcPts val="0"/>
              </a:spcBef>
              <a:spcAft>
                <a:spcPts val="0"/>
              </a:spcAft>
              <a:buFont typeface="+mj-lt"/>
              <a:buAutoNum type="arabicPeriod"/>
              <a:defRPr/>
            </a:pPr>
            <a:r>
              <a:rPr lang="en-US" dirty="0" smtClean="0">
                <a:latin typeface="Tahoma" panose="020B0604030504040204" pitchFamily="34" charset="0"/>
                <a:ea typeface="Tahoma" panose="020B0604030504040204" pitchFamily="34" charset="0"/>
                <a:cs typeface="Tahoma" panose="020B0604030504040204" pitchFamily="34" charset="0"/>
              </a:rPr>
              <a:t>Are you concerned additional required bacterial testing will impact your access to products?</a:t>
            </a:r>
          </a:p>
          <a:p>
            <a:pPr marL="342900" indent="-342900" fontAlgn="auto">
              <a:spcBef>
                <a:spcPts val="0"/>
              </a:spcBef>
              <a:spcAft>
                <a:spcPts val="0"/>
              </a:spcAft>
              <a:buFont typeface="+mj-lt"/>
              <a:buAutoNum type="arabicPeriod"/>
              <a:defRPr/>
            </a:pPr>
            <a:r>
              <a:rPr lang="en-US" dirty="0" smtClean="0">
                <a:latin typeface="Tahoma" panose="020B0604030504040204" pitchFamily="34" charset="0"/>
                <a:ea typeface="Tahoma" panose="020B0604030504040204" pitchFamily="34" charset="0"/>
                <a:cs typeface="Tahoma" panose="020B0604030504040204" pitchFamily="34" charset="0"/>
              </a:rPr>
              <a:t>Will you attend webinar?  </a:t>
            </a:r>
          </a:p>
          <a:p>
            <a:pPr fontAlgn="auto">
              <a:spcBef>
                <a:spcPts val="0"/>
              </a:spcBef>
              <a:spcAft>
                <a:spcPts val="0"/>
              </a:spcAft>
              <a:defRPr/>
            </a:pPr>
            <a:endParaRPr lang="en-US" sz="16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738058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19262"/>
            <a:ext cx="8229600" cy="1143000"/>
          </a:xfrm>
        </p:spPr>
        <p:txBody>
          <a:bodyPr>
            <a:normAutofit fontScale="90000"/>
          </a:bodyPr>
          <a:lstStyle/>
          <a:p>
            <a:r>
              <a:rPr lang="en-US" sz="4000" dirty="0" smtClean="0"/>
              <a:t>Post – Presentation Survey</a:t>
            </a:r>
            <a:r>
              <a:rPr lang="en-US" dirty="0" smtClean="0"/>
              <a:t/>
            </a:r>
            <a:br>
              <a:rPr lang="en-US" dirty="0" smtClean="0"/>
            </a:br>
            <a:r>
              <a:rPr lang="en-US" altLang="en-US" sz="3100" dirty="0">
                <a:solidFill>
                  <a:schemeClr val="accent2"/>
                </a:solidFill>
              </a:rPr>
              <a:t>Follow link to submit survey answers:</a:t>
            </a:r>
            <a:r>
              <a:rPr lang="en-US" altLang="en-US" sz="2700" dirty="0">
                <a:solidFill>
                  <a:schemeClr val="accent2"/>
                </a:solidFill>
              </a:rPr>
              <a:t/>
            </a:r>
            <a:br>
              <a:rPr lang="en-US" altLang="en-US" sz="2700" dirty="0">
                <a:solidFill>
                  <a:schemeClr val="accent2"/>
                </a:solidFill>
              </a:rPr>
            </a:br>
            <a:r>
              <a:rPr lang="en-US" altLang="en-US" sz="1800" dirty="0">
                <a:solidFill>
                  <a:schemeClr val="accent2"/>
                </a:solidFill>
                <a:hlinkClick r:id="rId2"/>
              </a:rPr>
              <a:t>https://app.smartsheet.com/b/form/d6e9ce428dd342838e8422d4921a65b7</a:t>
            </a:r>
            <a:r>
              <a:rPr lang="en-US" altLang="en-US" dirty="0">
                <a:solidFill>
                  <a:schemeClr val="accent2"/>
                </a:solidFill>
              </a:rPr>
              <a:t/>
            </a:r>
            <a:br>
              <a:rPr lang="en-US" altLang="en-US" dirty="0">
                <a:solidFill>
                  <a:schemeClr val="accent2"/>
                </a:solidFill>
              </a:rPr>
            </a:br>
            <a:endParaRPr lang="en-US" dirty="0"/>
          </a:p>
        </p:txBody>
      </p:sp>
      <p:sp>
        <p:nvSpPr>
          <p:cNvPr id="3" name="Content Placeholder 2"/>
          <p:cNvSpPr>
            <a:spLocks noGrp="1"/>
          </p:cNvSpPr>
          <p:nvPr>
            <p:ph idx="1"/>
          </p:nvPr>
        </p:nvSpPr>
        <p:spPr>
          <a:xfrm>
            <a:off x="457200" y="2190939"/>
            <a:ext cx="8229600" cy="3040638"/>
          </a:xfrm>
        </p:spPr>
        <p:txBody>
          <a:bodyPr>
            <a:normAutofit fontScale="92500"/>
          </a:bodyPr>
          <a:lstStyle/>
          <a:p>
            <a:pPr marL="457200" indent="-457200">
              <a:buFont typeface="+mj-lt"/>
              <a:buAutoNum type="arabicPeriod"/>
            </a:pPr>
            <a:r>
              <a:rPr lang="en-US" sz="1800" dirty="0">
                <a:solidFill>
                  <a:schemeClr val="tx1"/>
                </a:solidFill>
              </a:rPr>
              <a:t>Did we answer your questions concerning the FDA’s new platelet guidance</a:t>
            </a:r>
            <a:r>
              <a:rPr lang="en-US" sz="1800" dirty="0" smtClean="0">
                <a:solidFill>
                  <a:schemeClr val="tx1"/>
                </a:solidFill>
              </a:rPr>
              <a:t>?</a:t>
            </a:r>
          </a:p>
          <a:p>
            <a:pPr marL="457200" indent="-457200">
              <a:buFont typeface="+mj-lt"/>
              <a:buAutoNum type="arabicPeriod"/>
            </a:pPr>
            <a:r>
              <a:rPr lang="en-US" sz="1800" dirty="0">
                <a:solidFill>
                  <a:schemeClr val="tx1"/>
                </a:solidFill>
              </a:rPr>
              <a:t>Do you believe that Pathogen Reduction provides a safer product than other bacterial detection methods?</a:t>
            </a:r>
          </a:p>
          <a:p>
            <a:pPr marL="457200" indent="-457200">
              <a:buFont typeface="+mj-lt"/>
              <a:buAutoNum type="arabicPeriod"/>
            </a:pPr>
            <a:r>
              <a:rPr lang="en-US" sz="1800" dirty="0">
                <a:solidFill>
                  <a:schemeClr val="tx1"/>
                </a:solidFill>
              </a:rPr>
              <a:t>Do you believe an additional increased cost associated with Pathogen Reduction is worth the added value of treating vs testing the product? Do you believe your hospital would be interested in obtaining pathogen reduced products?</a:t>
            </a:r>
          </a:p>
          <a:p>
            <a:pPr marL="457200" indent="-457200">
              <a:buFont typeface="+mj-lt"/>
              <a:buAutoNum type="arabicPeriod"/>
            </a:pPr>
            <a:r>
              <a:rPr lang="en-US" sz="1800" dirty="0">
                <a:solidFill>
                  <a:schemeClr val="tx1"/>
                </a:solidFill>
              </a:rPr>
              <a:t>Do you want additional opportunities to further discuss Pathogen Reduction?</a:t>
            </a:r>
          </a:p>
          <a:p>
            <a:pPr marL="457200" indent="-457200">
              <a:buFont typeface="+mj-lt"/>
              <a:buAutoNum type="arabicPeriod"/>
            </a:pPr>
            <a:r>
              <a:rPr lang="en-US" sz="1800" dirty="0">
                <a:solidFill>
                  <a:schemeClr val="tx1"/>
                </a:solidFill>
              </a:rPr>
              <a:t>Do you have additional questions?</a:t>
            </a:r>
          </a:p>
          <a:p>
            <a:pPr marL="457200" indent="-457200">
              <a:buFont typeface="+mj-lt"/>
              <a:buAutoNum type="arabicPeriod"/>
            </a:pPr>
            <a:r>
              <a:rPr lang="en-US" sz="1800" dirty="0">
                <a:solidFill>
                  <a:schemeClr val="tx1"/>
                </a:solidFill>
              </a:rPr>
              <a:t>Are you interested in educational opportunities in other topics?</a:t>
            </a:r>
          </a:p>
          <a:p>
            <a:endParaRPr lang="en-US" dirty="0"/>
          </a:p>
        </p:txBody>
      </p:sp>
    </p:spTree>
    <p:extLst>
      <p:ext uri="{BB962C8B-B14F-4D97-AF65-F5344CB8AC3E}">
        <p14:creationId xmlns:p14="http://schemas.microsoft.com/office/powerpoint/2010/main" val="1838256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5" name="TextBox 15"/>
          <p:cNvSpPr txBox="1">
            <a:spLocks noChangeArrowheads="1"/>
          </p:cNvSpPr>
          <p:nvPr/>
        </p:nvSpPr>
        <p:spPr bwMode="auto">
          <a:xfrm>
            <a:off x="380999" y="538163"/>
            <a:ext cx="858202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altLang="en-US" sz="3600" b="1" dirty="0" smtClean="0">
                <a:solidFill>
                  <a:srgbClr val="005596"/>
                </a:solidFill>
                <a:latin typeface="Tahoma" panose="020B0604030504040204" pitchFamily="34" charset="0"/>
                <a:ea typeface="Tahoma" panose="020B0604030504040204" pitchFamily="34" charset="0"/>
                <a:cs typeface="Tahoma" panose="020B0604030504040204" pitchFamily="34" charset="0"/>
              </a:rPr>
              <a:t>Food and Drug Administration (FDA)</a:t>
            </a:r>
            <a:endParaRPr lang="en-US" altLang="en-US" b="1" dirty="0">
              <a:solidFill>
                <a:srgbClr val="C1CD23"/>
              </a:solidFill>
              <a:latin typeface="Tahoma" panose="020B0604030504040204" pitchFamily="34" charset="0"/>
              <a:ea typeface="Tahoma" panose="020B0604030504040204" pitchFamily="34" charset="0"/>
              <a:cs typeface="Tahoma" panose="020B0604030504040204" pitchFamily="34" charset="0"/>
            </a:endParaRPr>
          </a:p>
          <a:p>
            <a:pPr eaLnBrk="1" hangingPunct="1"/>
            <a:r>
              <a:rPr lang="en-US" altLang="en-US" b="1" dirty="0" smtClean="0">
                <a:solidFill>
                  <a:srgbClr val="C1CD23"/>
                </a:solidFill>
                <a:latin typeface="Tahoma" panose="020B0604030504040204" pitchFamily="34" charset="0"/>
                <a:ea typeface="Tahoma" panose="020B0604030504040204" pitchFamily="34" charset="0"/>
                <a:cs typeface="Tahoma" panose="020B0604030504040204" pitchFamily="34" charset="0"/>
              </a:rPr>
              <a:t>Platelet</a:t>
            </a:r>
            <a:r>
              <a:rPr lang="en-US" altLang="en-US" sz="3600" b="1" dirty="0" smtClean="0">
                <a:solidFill>
                  <a:srgbClr val="C1CD23"/>
                </a:solidFill>
                <a:latin typeface="Tahoma" panose="020B0604030504040204" pitchFamily="34" charset="0"/>
                <a:ea typeface="Tahoma" panose="020B0604030504040204" pitchFamily="34" charset="0"/>
                <a:cs typeface="Tahoma" panose="020B0604030504040204" pitchFamily="34" charset="0"/>
              </a:rPr>
              <a:t> </a:t>
            </a:r>
            <a:r>
              <a:rPr lang="en-US" altLang="en-US" b="1" dirty="0" smtClean="0">
                <a:solidFill>
                  <a:srgbClr val="C1CD23"/>
                </a:solidFill>
                <a:latin typeface="Tahoma" panose="020B0604030504040204" pitchFamily="34" charset="0"/>
                <a:ea typeface="Tahoma" panose="020B0604030504040204" pitchFamily="34" charset="0"/>
                <a:cs typeface="Tahoma" panose="020B0604030504040204" pitchFamily="34" charset="0"/>
              </a:rPr>
              <a:t>Bacterial</a:t>
            </a:r>
            <a:r>
              <a:rPr lang="en-US" altLang="en-US" sz="3600" b="1" dirty="0" smtClean="0">
                <a:solidFill>
                  <a:srgbClr val="C1CD23"/>
                </a:solidFill>
                <a:latin typeface="Tahoma" panose="020B0604030504040204" pitchFamily="34" charset="0"/>
                <a:ea typeface="Tahoma" panose="020B0604030504040204" pitchFamily="34" charset="0"/>
                <a:cs typeface="Tahoma" panose="020B0604030504040204" pitchFamily="34" charset="0"/>
              </a:rPr>
              <a:t> </a:t>
            </a:r>
            <a:r>
              <a:rPr lang="en-US" altLang="en-US" b="1" dirty="0" smtClean="0">
                <a:solidFill>
                  <a:srgbClr val="C1CD23"/>
                </a:solidFill>
                <a:latin typeface="Tahoma" panose="020B0604030504040204" pitchFamily="34" charset="0"/>
                <a:ea typeface="Tahoma" panose="020B0604030504040204" pitchFamily="34" charset="0"/>
                <a:cs typeface="Tahoma" panose="020B0604030504040204" pitchFamily="34" charset="0"/>
              </a:rPr>
              <a:t>Guidance</a:t>
            </a:r>
            <a:endParaRPr lang="en-US" altLang="en-US" sz="3600" b="1" dirty="0">
              <a:solidFill>
                <a:srgbClr val="005596"/>
              </a:solidFill>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381000" y="1828800"/>
            <a:ext cx="8305800" cy="4547399"/>
          </a:xfrm>
          <a:prstGeom prst="rect">
            <a:avLst/>
          </a:prstGeom>
          <a:noFill/>
        </p:spPr>
        <p:txBody>
          <a:bodyPr>
            <a:spAutoFit/>
          </a:bodyPr>
          <a:lstStyle/>
          <a:p>
            <a:pPr>
              <a:defRPr/>
            </a:pPr>
            <a:r>
              <a:rPr lang="en-US" dirty="0"/>
              <a:t>FDA has established regulations to address the control of bacterial contamination of platelets. Under 21 CFR 606.145(a), blood establishments and transfusion services must assure that the risk of bacterial contamination of platelets is adequately controlled using FDA approved or cleared devices, or other adequate and appropriate methods found acceptable for this purpose by FDA. </a:t>
            </a:r>
            <a:r>
              <a:rPr lang="en-US" dirty="0" smtClean="0"/>
              <a:t>  </a:t>
            </a:r>
            <a:r>
              <a:rPr lang="en-US" b="1" dirty="0" smtClean="0">
                <a:latin typeface="Tahoma" panose="020B0604030504040204" pitchFamily="34" charset="0"/>
                <a:ea typeface="Tahoma" panose="020B0604030504040204" pitchFamily="34" charset="0"/>
                <a:cs typeface="Tahoma" panose="020B0604030504040204" pitchFamily="34" charset="0"/>
              </a:rPr>
              <a:t>Implementation </a:t>
            </a:r>
            <a:r>
              <a:rPr lang="en-US" b="1" dirty="0">
                <a:latin typeface="Tahoma" panose="020B0604030504040204" pitchFamily="34" charset="0"/>
                <a:ea typeface="Tahoma" panose="020B0604030504040204" pitchFamily="34" charset="0"/>
                <a:cs typeface="Tahoma" panose="020B0604030504040204" pitchFamily="34" charset="0"/>
              </a:rPr>
              <a:t>by March 31, 2021</a:t>
            </a:r>
          </a:p>
          <a:p>
            <a:pPr fontAlgn="auto">
              <a:spcBef>
                <a:spcPts val="0"/>
              </a:spcBef>
              <a:spcAft>
                <a:spcPts val="0"/>
              </a:spcAft>
              <a:defRPr/>
            </a:pPr>
            <a:endParaRPr lang="en-US" sz="1800" dirty="0" smtClean="0">
              <a:latin typeface="Tahoma" panose="020B0604030504040204" pitchFamily="34" charset="0"/>
              <a:ea typeface="Tahoma" panose="020B0604030504040204" pitchFamily="34" charset="0"/>
              <a:cs typeface="Tahoma" panose="020B0604030504040204" pitchFamily="34" charset="0"/>
            </a:endParaRPr>
          </a:p>
          <a:p>
            <a:pPr fontAlgn="auto">
              <a:spcBef>
                <a:spcPts val="0"/>
              </a:spcBef>
              <a:spcAft>
                <a:spcPts val="0"/>
              </a:spcAft>
              <a:defRPr/>
            </a:pPr>
            <a:r>
              <a:rPr lang="en-US" sz="1800" dirty="0" smtClean="0">
                <a:latin typeface="Tahoma" panose="020B0604030504040204" pitchFamily="34" charset="0"/>
                <a:ea typeface="Tahoma" panose="020B0604030504040204" pitchFamily="34" charset="0"/>
                <a:cs typeface="Tahoma" panose="020B0604030504040204" pitchFamily="34" charset="0"/>
              </a:rPr>
              <a:t>Recommendations to control the risk of bacterial contamination applies to:</a:t>
            </a:r>
            <a:endParaRPr lang="en-US" sz="1800" dirty="0">
              <a:latin typeface="Tahoma" panose="020B0604030504040204" pitchFamily="34" charset="0"/>
              <a:ea typeface="Tahoma" panose="020B0604030504040204" pitchFamily="34" charset="0"/>
              <a:cs typeface="Tahoma" panose="020B0604030504040204" pitchFamily="34" charset="0"/>
            </a:endParaRPr>
          </a:p>
          <a:p>
            <a:pPr marL="741363" indent="-347663" fontAlgn="auto">
              <a:lnSpc>
                <a:spcPct val="150000"/>
              </a:lnSpc>
              <a:spcBef>
                <a:spcPts val="0"/>
              </a:spcBef>
              <a:spcAft>
                <a:spcPts val="0"/>
              </a:spcAft>
              <a:buFont typeface="Arial" pitchFamily="34" charset="0"/>
              <a:buChar char="•"/>
              <a:defRPr/>
            </a:pPr>
            <a:r>
              <a:rPr lang="en-US" dirty="0">
                <a:latin typeface="Tahoma" panose="020B0604030504040204" pitchFamily="34" charset="0"/>
                <a:ea typeface="Tahoma" panose="020B0604030504040204" pitchFamily="34" charset="0"/>
                <a:cs typeface="Tahoma" panose="020B0604030504040204" pitchFamily="34" charset="0"/>
              </a:rPr>
              <a:t>R</a:t>
            </a:r>
            <a:r>
              <a:rPr lang="en-US" sz="1800" dirty="0" smtClean="0">
                <a:latin typeface="Tahoma" panose="020B0604030504040204" pitchFamily="34" charset="0"/>
                <a:ea typeface="Tahoma" panose="020B0604030504040204" pitchFamily="34" charset="0"/>
                <a:cs typeface="Tahoma" panose="020B0604030504040204" pitchFamily="34" charset="0"/>
              </a:rPr>
              <a:t>oom temperature stored platelets intended for transfusion</a:t>
            </a:r>
          </a:p>
          <a:p>
            <a:pPr marL="741363" indent="-347663" fontAlgn="auto">
              <a:lnSpc>
                <a:spcPct val="150000"/>
              </a:lnSpc>
              <a:spcBef>
                <a:spcPts val="0"/>
              </a:spcBef>
              <a:spcAft>
                <a:spcPts val="0"/>
              </a:spcAft>
              <a:buFont typeface="Arial"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Apheresis and Whole Blood derived platelets</a:t>
            </a:r>
          </a:p>
          <a:p>
            <a:pPr marL="741363" indent="-347663" fontAlgn="auto">
              <a:lnSpc>
                <a:spcPct val="150000"/>
              </a:lnSpc>
              <a:spcBef>
                <a:spcPts val="0"/>
              </a:spcBef>
              <a:spcAft>
                <a:spcPts val="0"/>
              </a:spcAft>
              <a:buFont typeface="Arial" pitchFamily="34" charset="0"/>
              <a:buChar char="•"/>
              <a:defRPr/>
            </a:pPr>
            <a:r>
              <a:rPr lang="en-US" sz="1800" dirty="0" smtClean="0">
                <a:latin typeface="Tahoma" panose="020B0604030504040204" pitchFamily="34" charset="0"/>
                <a:ea typeface="Tahoma" panose="020B0604030504040204" pitchFamily="34" charset="0"/>
                <a:cs typeface="Tahoma" panose="020B0604030504040204" pitchFamily="34" charset="0"/>
              </a:rPr>
              <a:t>Single Donor Platelets and </a:t>
            </a:r>
            <a:r>
              <a:rPr lang="en-US" sz="1800" dirty="0" err="1" smtClean="0">
                <a:latin typeface="Tahoma" panose="020B0604030504040204" pitchFamily="34" charset="0"/>
                <a:ea typeface="Tahoma" panose="020B0604030504040204" pitchFamily="34" charset="0"/>
                <a:cs typeface="Tahoma" panose="020B0604030504040204" pitchFamily="34" charset="0"/>
              </a:rPr>
              <a:t>Acrodose</a:t>
            </a:r>
            <a:r>
              <a:rPr lang="en-US" sz="1800" dirty="0" smtClean="0">
                <a:latin typeface="Tahoma" panose="020B0604030504040204" pitchFamily="34" charset="0"/>
                <a:ea typeface="Tahoma" panose="020B0604030504040204" pitchFamily="34" charset="0"/>
                <a:cs typeface="Tahoma" panose="020B0604030504040204" pitchFamily="34" charset="0"/>
              </a:rPr>
              <a:t> pools</a:t>
            </a:r>
          </a:p>
          <a:p>
            <a:pPr marL="741363" indent="-347663" fontAlgn="auto">
              <a:lnSpc>
                <a:spcPct val="150000"/>
              </a:lnSpc>
              <a:spcBef>
                <a:spcPts val="0"/>
              </a:spcBef>
              <a:spcAft>
                <a:spcPts val="0"/>
              </a:spcAft>
              <a:buFont typeface="Arial"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Platelets in plasma and preservative</a:t>
            </a:r>
          </a:p>
          <a:p>
            <a:pPr marL="741363" indent="-347663" fontAlgn="auto">
              <a:lnSpc>
                <a:spcPct val="150000"/>
              </a:lnSpc>
              <a:spcBef>
                <a:spcPts val="0"/>
              </a:spcBef>
              <a:spcAft>
                <a:spcPts val="0"/>
              </a:spcAft>
              <a:buFont typeface="Arial" pitchFamily="34" charset="0"/>
              <a:buChar char="•"/>
              <a:defRPr/>
            </a:pPr>
            <a:endParaRPr lang="en-US" dirty="0" smtClean="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329691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5" name="TextBox 15"/>
          <p:cNvSpPr txBox="1">
            <a:spLocks noChangeArrowheads="1"/>
          </p:cNvSpPr>
          <p:nvPr/>
        </p:nvSpPr>
        <p:spPr bwMode="auto">
          <a:xfrm>
            <a:off x="380999" y="538163"/>
            <a:ext cx="858202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altLang="en-US" sz="3600" b="1" dirty="0" smtClean="0">
                <a:solidFill>
                  <a:srgbClr val="005596"/>
                </a:solidFill>
                <a:latin typeface="Tahoma" panose="020B0604030504040204" pitchFamily="34" charset="0"/>
                <a:ea typeface="Tahoma" panose="020B0604030504040204" pitchFamily="34" charset="0"/>
                <a:cs typeface="Tahoma" panose="020B0604030504040204" pitchFamily="34" charset="0"/>
              </a:rPr>
              <a:t>Food and Drug Administration (FDA)</a:t>
            </a:r>
            <a:endParaRPr lang="en-US" altLang="en-US" b="1" dirty="0">
              <a:solidFill>
                <a:srgbClr val="C1CD23"/>
              </a:solidFill>
              <a:latin typeface="Tahoma" panose="020B0604030504040204" pitchFamily="34" charset="0"/>
              <a:ea typeface="Tahoma" panose="020B0604030504040204" pitchFamily="34" charset="0"/>
              <a:cs typeface="Tahoma" panose="020B0604030504040204" pitchFamily="34" charset="0"/>
            </a:endParaRPr>
          </a:p>
          <a:p>
            <a:pPr eaLnBrk="1" hangingPunct="1"/>
            <a:r>
              <a:rPr lang="en-US" altLang="en-US" b="1" dirty="0" smtClean="0">
                <a:solidFill>
                  <a:srgbClr val="C1CD23"/>
                </a:solidFill>
                <a:latin typeface="Tahoma" panose="020B0604030504040204" pitchFamily="34" charset="0"/>
                <a:ea typeface="Tahoma" panose="020B0604030504040204" pitchFamily="34" charset="0"/>
                <a:cs typeface="Tahoma" panose="020B0604030504040204" pitchFamily="34" charset="0"/>
              </a:rPr>
              <a:t>Platelet</a:t>
            </a:r>
            <a:r>
              <a:rPr lang="en-US" altLang="en-US" sz="3600" b="1" dirty="0" smtClean="0">
                <a:solidFill>
                  <a:srgbClr val="C1CD23"/>
                </a:solidFill>
                <a:latin typeface="Tahoma" panose="020B0604030504040204" pitchFamily="34" charset="0"/>
                <a:ea typeface="Tahoma" panose="020B0604030504040204" pitchFamily="34" charset="0"/>
                <a:cs typeface="Tahoma" panose="020B0604030504040204" pitchFamily="34" charset="0"/>
              </a:rPr>
              <a:t> </a:t>
            </a:r>
            <a:r>
              <a:rPr lang="en-US" altLang="en-US" b="1" dirty="0" smtClean="0">
                <a:solidFill>
                  <a:srgbClr val="C1CD23"/>
                </a:solidFill>
                <a:latin typeface="Tahoma" panose="020B0604030504040204" pitchFamily="34" charset="0"/>
                <a:ea typeface="Tahoma" panose="020B0604030504040204" pitchFamily="34" charset="0"/>
                <a:cs typeface="Tahoma" panose="020B0604030504040204" pitchFamily="34" charset="0"/>
              </a:rPr>
              <a:t>Bacterial</a:t>
            </a:r>
            <a:r>
              <a:rPr lang="en-US" altLang="en-US" sz="3600" b="1" dirty="0" smtClean="0">
                <a:solidFill>
                  <a:srgbClr val="C1CD23"/>
                </a:solidFill>
                <a:latin typeface="Tahoma" panose="020B0604030504040204" pitchFamily="34" charset="0"/>
                <a:ea typeface="Tahoma" panose="020B0604030504040204" pitchFamily="34" charset="0"/>
                <a:cs typeface="Tahoma" panose="020B0604030504040204" pitchFamily="34" charset="0"/>
              </a:rPr>
              <a:t> </a:t>
            </a:r>
            <a:r>
              <a:rPr lang="en-US" altLang="en-US" b="1" dirty="0" smtClean="0">
                <a:solidFill>
                  <a:srgbClr val="C1CD23"/>
                </a:solidFill>
                <a:latin typeface="Tahoma" panose="020B0604030504040204" pitchFamily="34" charset="0"/>
                <a:ea typeface="Tahoma" panose="020B0604030504040204" pitchFamily="34" charset="0"/>
                <a:cs typeface="Tahoma" panose="020B0604030504040204" pitchFamily="34" charset="0"/>
              </a:rPr>
              <a:t>Guidance</a:t>
            </a:r>
            <a:endParaRPr lang="en-US" altLang="en-US" sz="3600" b="1" dirty="0">
              <a:solidFill>
                <a:srgbClr val="005596"/>
              </a:solidFill>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381000" y="1828800"/>
            <a:ext cx="8305800" cy="1754326"/>
          </a:xfrm>
          <a:prstGeom prst="rect">
            <a:avLst/>
          </a:prstGeom>
          <a:noFill/>
        </p:spPr>
        <p:txBody>
          <a:bodyPr>
            <a:spAutoFit/>
          </a:bodyPr>
          <a:lstStyle/>
          <a:p>
            <a:pPr marL="393700" fontAlgn="auto">
              <a:lnSpc>
                <a:spcPct val="150000"/>
              </a:lnSpc>
              <a:spcBef>
                <a:spcPts val="0"/>
              </a:spcBef>
              <a:spcAft>
                <a:spcPts val="0"/>
              </a:spcAft>
              <a:defRPr/>
            </a:pPr>
            <a:r>
              <a:rPr lang="en-US" dirty="0" smtClean="0">
                <a:latin typeface="Tahoma" panose="020B0604030504040204" pitchFamily="34" charset="0"/>
                <a:ea typeface="Tahoma" panose="020B0604030504040204" pitchFamily="34" charset="0"/>
                <a:cs typeface="Tahoma" panose="020B0604030504040204" pitchFamily="34" charset="0"/>
              </a:rPr>
              <a:t>To read the full guidance, follow link below:</a:t>
            </a:r>
          </a:p>
          <a:p>
            <a:pPr marL="393700" fontAlgn="auto">
              <a:lnSpc>
                <a:spcPct val="150000"/>
              </a:lnSpc>
              <a:spcBef>
                <a:spcPts val="0"/>
              </a:spcBef>
              <a:spcAft>
                <a:spcPts val="0"/>
              </a:spcAft>
              <a:defRPr/>
            </a:pPr>
            <a:endParaRPr lang="en-US" dirty="0" smtClean="0">
              <a:latin typeface="Tahoma" panose="020B0604030504040204" pitchFamily="34" charset="0"/>
              <a:ea typeface="Tahoma" panose="020B0604030504040204" pitchFamily="34" charset="0"/>
              <a:cs typeface="Tahoma" panose="020B0604030504040204" pitchFamily="34" charset="0"/>
            </a:endParaRPr>
          </a:p>
          <a:p>
            <a:r>
              <a:rPr lang="en-US" dirty="0" smtClean="0">
                <a:latin typeface="Tahoma" panose="020B0604030504040204" pitchFamily="34" charset="0"/>
                <a:ea typeface="Tahoma" panose="020B0604030504040204" pitchFamily="34" charset="0"/>
                <a:cs typeface="Tahoma" panose="020B0604030504040204" pitchFamily="34" charset="0"/>
                <a:hlinkClick r:id="rId3"/>
              </a:rPr>
              <a:t>“</a:t>
            </a:r>
            <a:r>
              <a:rPr lang="en-US" b="1" dirty="0" smtClean="0">
                <a:hlinkClick r:id="rId3"/>
              </a:rPr>
              <a:t>Bacterial </a:t>
            </a:r>
            <a:r>
              <a:rPr lang="en-US" b="1" dirty="0">
                <a:hlinkClick r:id="rId3"/>
              </a:rPr>
              <a:t>Risk Control Strategies for Blood Collection </a:t>
            </a:r>
            <a:r>
              <a:rPr lang="en-US" b="1" dirty="0" smtClean="0">
                <a:hlinkClick r:id="rId3"/>
              </a:rPr>
              <a:t>Establishments </a:t>
            </a:r>
            <a:r>
              <a:rPr lang="en-US" b="1" dirty="0">
                <a:hlinkClick r:id="rId3"/>
              </a:rPr>
              <a:t>and Transfusion Services to Enhance the Safety </a:t>
            </a:r>
            <a:r>
              <a:rPr lang="en-US" b="1" dirty="0" smtClean="0">
                <a:hlinkClick r:id="rId3"/>
              </a:rPr>
              <a:t>and </a:t>
            </a:r>
            <a:r>
              <a:rPr lang="en-US" b="1" dirty="0">
                <a:hlinkClick r:id="rId3"/>
              </a:rPr>
              <a:t>Availability of Platelets for Transfusion </a:t>
            </a:r>
            <a:r>
              <a:rPr lang="en-US" b="1" dirty="0" smtClean="0">
                <a:hlinkClick r:id="rId3"/>
              </a:rPr>
              <a:t>“</a:t>
            </a:r>
            <a:endParaRPr lang="en-US" dirty="0" smtClean="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79120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638" y="136551"/>
            <a:ext cx="8229600" cy="1143000"/>
          </a:xfrm>
        </p:spPr>
        <p:txBody>
          <a:bodyPr>
            <a:normAutofit fontScale="90000"/>
          </a:bodyPr>
          <a:lstStyle/>
          <a:p>
            <a:r>
              <a:rPr lang="en-US" dirty="0" smtClean="0"/>
              <a:t>Available Testing Strategies Overview</a:t>
            </a:r>
            <a:br>
              <a:rPr lang="en-US" dirty="0" smtClean="0"/>
            </a:br>
            <a:r>
              <a:rPr lang="en-US" sz="2400" dirty="0" smtClean="0">
                <a:solidFill>
                  <a:schemeClr val="accent2"/>
                </a:solidFill>
              </a:rPr>
              <a:t> </a:t>
            </a:r>
            <a:endParaRPr lang="en-US" dirty="0">
              <a:solidFill>
                <a:schemeClr val="accent2"/>
              </a:solidFill>
            </a:endParaRPr>
          </a:p>
        </p:txBody>
      </p:sp>
      <p:sp>
        <p:nvSpPr>
          <p:cNvPr id="3" name="Content Placeholder 2"/>
          <p:cNvSpPr>
            <a:spLocks noGrp="1"/>
          </p:cNvSpPr>
          <p:nvPr>
            <p:ph idx="1"/>
          </p:nvPr>
        </p:nvSpPr>
        <p:spPr>
          <a:xfrm>
            <a:off x="457200" y="1147796"/>
            <a:ext cx="8229600" cy="4525963"/>
          </a:xfrm>
        </p:spPr>
        <p:txBody>
          <a:bodyPr>
            <a:normAutofit/>
          </a:bodyPr>
          <a:lstStyle/>
          <a:p>
            <a:r>
              <a:rPr lang="en-US" sz="1800" b="1" u="sng" dirty="0" smtClean="0">
                <a:solidFill>
                  <a:schemeClr val="tx1"/>
                </a:solidFill>
              </a:rPr>
              <a:t>Single </a:t>
            </a:r>
            <a:r>
              <a:rPr lang="en-US" sz="1800" b="1" u="sng" dirty="0">
                <a:solidFill>
                  <a:schemeClr val="tx1"/>
                </a:solidFill>
              </a:rPr>
              <a:t>Step Strategies:</a:t>
            </a:r>
          </a:p>
          <a:p>
            <a:pPr marL="800100" lvl="1" indent="-342900">
              <a:buFont typeface="+mj-lt"/>
              <a:buAutoNum type="arabicPeriod"/>
            </a:pPr>
            <a:r>
              <a:rPr lang="en-US" sz="1800" dirty="0">
                <a:solidFill>
                  <a:schemeClr val="tx1"/>
                </a:solidFill>
              </a:rPr>
              <a:t>Large Volume, Delayed Sampling (LVDS) ≥36 </a:t>
            </a:r>
            <a:r>
              <a:rPr lang="en-US" sz="1800" dirty="0" smtClean="0">
                <a:solidFill>
                  <a:schemeClr val="tx1"/>
                </a:solidFill>
              </a:rPr>
              <a:t>hours</a:t>
            </a:r>
          </a:p>
          <a:p>
            <a:pPr marL="800100" lvl="1" indent="-342900">
              <a:buFont typeface="+mj-lt"/>
              <a:buAutoNum type="arabicPeriod"/>
            </a:pPr>
            <a:r>
              <a:rPr lang="en-US" sz="1800" dirty="0" smtClean="0">
                <a:solidFill>
                  <a:schemeClr val="tx1"/>
                </a:solidFill>
              </a:rPr>
              <a:t>Large </a:t>
            </a:r>
            <a:r>
              <a:rPr lang="en-US" sz="1800" dirty="0">
                <a:solidFill>
                  <a:schemeClr val="tx1"/>
                </a:solidFill>
              </a:rPr>
              <a:t>Volume, Delayed Sampling (LVDS) ≥</a:t>
            </a:r>
            <a:r>
              <a:rPr lang="en-US" sz="1800" dirty="0" smtClean="0">
                <a:solidFill>
                  <a:schemeClr val="tx1"/>
                </a:solidFill>
              </a:rPr>
              <a:t>48 hours</a:t>
            </a:r>
            <a:endParaRPr lang="en-US" sz="1800" dirty="0">
              <a:solidFill>
                <a:schemeClr val="tx1"/>
              </a:solidFill>
            </a:endParaRPr>
          </a:p>
          <a:p>
            <a:pPr marL="800100" lvl="1" indent="-342900">
              <a:buFont typeface="+mj-lt"/>
              <a:buAutoNum type="arabicPeriod"/>
            </a:pPr>
            <a:r>
              <a:rPr lang="en-US" sz="1800" dirty="0">
                <a:solidFill>
                  <a:schemeClr val="tx1"/>
                </a:solidFill>
              </a:rPr>
              <a:t>Pathogen </a:t>
            </a:r>
            <a:r>
              <a:rPr lang="en-US" sz="1800" dirty="0" smtClean="0">
                <a:solidFill>
                  <a:schemeClr val="tx1"/>
                </a:solidFill>
              </a:rPr>
              <a:t>Reduction</a:t>
            </a:r>
          </a:p>
          <a:p>
            <a:pPr marL="457200" lvl="1" indent="0">
              <a:buNone/>
            </a:pPr>
            <a:endParaRPr lang="en-US" sz="1800" dirty="0">
              <a:solidFill>
                <a:schemeClr val="tx1"/>
              </a:solidFill>
            </a:endParaRPr>
          </a:p>
          <a:p>
            <a:r>
              <a:rPr lang="en-US" sz="1800" b="1" u="sng" dirty="0">
                <a:solidFill>
                  <a:schemeClr val="tx1"/>
                </a:solidFill>
              </a:rPr>
              <a:t>Two-Step Strategies:</a:t>
            </a:r>
          </a:p>
          <a:p>
            <a:pPr marL="457200" lvl="1" indent="0">
              <a:buNone/>
            </a:pPr>
            <a:r>
              <a:rPr lang="en-US" sz="1800" dirty="0" smtClean="0">
                <a:solidFill>
                  <a:schemeClr val="tx1"/>
                </a:solidFill>
              </a:rPr>
              <a:t>Step 1:	Primary </a:t>
            </a:r>
            <a:r>
              <a:rPr lang="en-US" sz="1800" dirty="0">
                <a:solidFill>
                  <a:schemeClr val="tx1"/>
                </a:solidFill>
              </a:rPr>
              <a:t>Culture ≥24 hours </a:t>
            </a:r>
            <a:endParaRPr lang="en-US" sz="1800" dirty="0" smtClean="0">
              <a:solidFill>
                <a:schemeClr val="tx1"/>
              </a:solidFill>
            </a:endParaRPr>
          </a:p>
          <a:p>
            <a:pPr marL="457200" lvl="1" indent="0">
              <a:buNone/>
            </a:pPr>
            <a:r>
              <a:rPr lang="en-US" sz="1800" i="1" dirty="0">
                <a:solidFill>
                  <a:schemeClr val="tx1"/>
                </a:solidFill>
              </a:rPr>
              <a:t>	</a:t>
            </a:r>
            <a:r>
              <a:rPr lang="en-US" sz="1800" i="1" dirty="0" smtClean="0">
                <a:solidFill>
                  <a:schemeClr val="tx1"/>
                </a:solidFill>
              </a:rPr>
              <a:t>		or</a:t>
            </a:r>
            <a:r>
              <a:rPr lang="en-US" sz="1800" dirty="0" smtClean="0">
                <a:solidFill>
                  <a:schemeClr val="tx1"/>
                </a:solidFill>
              </a:rPr>
              <a:t> </a:t>
            </a:r>
          </a:p>
          <a:p>
            <a:pPr marL="457200" lvl="1" indent="0">
              <a:buNone/>
            </a:pPr>
            <a:r>
              <a:rPr lang="en-US" sz="1800" dirty="0">
                <a:solidFill>
                  <a:schemeClr val="tx1"/>
                </a:solidFill>
              </a:rPr>
              <a:t>	</a:t>
            </a:r>
            <a:r>
              <a:rPr lang="en-US" sz="1800" dirty="0" smtClean="0">
                <a:solidFill>
                  <a:schemeClr val="tx1"/>
                </a:solidFill>
              </a:rPr>
              <a:t>	Large </a:t>
            </a:r>
            <a:r>
              <a:rPr lang="en-US" sz="1800" dirty="0">
                <a:solidFill>
                  <a:schemeClr val="tx1"/>
                </a:solidFill>
              </a:rPr>
              <a:t>Volume, Delayed Sampling </a:t>
            </a:r>
            <a:r>
              <a:rPr lang="en-US" sz="1800" dirty="0" smtClean="0">
                <a:solidFill>
                  <a:schemeClr val="tx1"/>
                </a:solidFill>
              </a:rPr>
              <a:t>(</a:t>
            </a:r>
            <a:r>
              <a:rPr lang="en-US" sz="1800" dirty="0">
                <a:solidFill>
                  <a:schemeClr val="tx1"/>
                </a:solidFill>
              </a:rPr>
              <a:t>LVDS) </a:t>
            </a:r>
            <a:r>
              <a:rPr lang="en-US" sz="1800" dirty="0" smtClean="0">
                <a:solidFill>
                  <a:schemeClr val="tx1"/>
                </a:solidFill>
              </a:rPr>
              <a:t>≥</a:t>
            </a:r>
            <a:r>
              <a:rPr lang="en-US" sz="1800" dirty="0">
                <a:solidFill>
                  <a:schemeClr val="tx1"/>
                </a:solidFill>
              </a:rPr>
              <a:t>36 </a:t>
            </a:r>
            <a:r>
              <a:rPr lang="en-US" sz="1800" dirty="0" smtClean="0">
                <a:solidFill>
                  <a:schemeClr val="tx1"/>
                </a:solidFill>
              </a:rPr>
              <a:t>hours</a:t>
            </a:r>
          </a:p>
          <a:p>
            <a:pPr marL="457200" lvl="1" indent="0">
              <a:buNone/>
            </a:pPr>
            <a:endParaRPr lang="en-US" sz="1800" dirty="0" smtClean="0">
              <a:solidFill>
                <a:schemeClr val="tx1"/>
              </a:solidFill>
            </a:endParaRPr>
          </a:p>
          <a:p>
            <a:pPr marL="457200" lvl="1" indent="0">
              <a:buNone/>
            </a:pPr>
            <a:r>
              <a:rPr lang="en-US" sz="1800" dirty="0" smtClean="0">
                <a:solidFill>
                  <a:schemeClr val="tx1"/>
                </a:solidFill>
              </a:rPr>
              <a:t>Step 2:	Secondary </a:t>
            </a:r>
            <a:r>
              <a:rPr lang="en-US" sz="1800" dirty="0">
                <a:solidFill>
                  <a:schemeClr val="tx1"/>
                </a:solidFill>
              </a:rPr>
              <a:t>Culture </a:t>
            </a:r>
            <a:endParaRPr lang="en-US" sz="1800" dirty="0" smtClean="0">
              <a:solidFill>
                <a:schemeClr val="tx1"/>
              </a:solidFill>
            </a:endParaRPr>
          </a:p>
          <a:p>
            <a:pPr marL="457200" lvl="1" indent="0">
              <a:buNone/>
            </a:pPr>
            <a:r>
              <a:rPr lang="en-US" sz="1800" i="1" dirty="0">
                <a:solidFill>
                  <a:schemeClr val="tx1"/>
                </a:solidFill>
              </a:rPr>
              <a:t>	</a:t>
            </a:r>
            <a:r>
              <a:rPr lang="en-US" sz="1800" i="1" dirty="0" smtClean="0">
                <a:solidFill>
                  <a:schemeClr val="tx1"/>
                </a:solidFill>
              </a:rPr>
              <a:t>		or</a:t>
            </a:r>
            <a:r>
              <a:rPr lang="en-US" sz="1800" dirty="0" smtClean="0">
                <a:solidFill>
                  <a:schemeClr val="tx1"/>
                </a:solidFill>
              </a:rPr>
              <a:t> </a:t>
            </a:r>
          </a:p>
          <a:p>
            <a:pPr marL="457200" lvl="1" indent="0">
              <a:buNone/>
            </a:pPr>
            <a:r>
              <a:rPr lang="en-US" sz="1800" dirty="0">
                <a:solidFill>
                  <a:schemeClr val="tx1"/>
                </a:solidFill>
              </a:rPr>
              <a:t>	</a:t>
            </a:r>
            <a:r>
              <a:rPr lang="en-US" sz="1800" dirty="0" smtClean="0">
                <a:solidFill>
                  <a:schemeClr val="tx1"/>
                </a:solidFill>
              </a:rPr>
              <a:t>	Secondary </a:t>
            </a:r>
            <a:r>
              <a:rPr lang="en-US" sz="1800" dirty="0">
                <a:solidFill>
                  <a:schemeClr val="tx1"/>
                </a:solidFill>
              </a:rPr>
              <a:t>Rapid </a:t>
            </a:r>
            <a:r>
              <a:rPr lang="en-US" sz="1800" dirty="0" smtClean="0">
                <a:solidFill>
                  <a:schemeClr val="tx1"/>
                </a:solidFill>
              </a:rPr>
              <a:t>Testing (</a:t>
            </a:r>
            <a:r>
              <a:rPr lang="en-US" sz="1800" dirty="0" err="1" smtClean="0">
                <a:solidFill>
                  <a:schemeClr val="tx1"/>
                </a:solidFill>
              </a:rPr>
              <a:t>Verax</a:t>
            </a:r>
            <a:r>
              <a:rPr lang="en-US" sz="1800" dirty="0" smtClean="0">
                <a:solidFill>
                  <a:schemeClr val="tx1"/>
                </a:solidFill>
              </a:rPr>
              <a:t>)</a:t>
            </a:r>
            <a:endParaRPr lang="en-US" sz="1800" dirty="0">
              <a:solidFill>
                <a:schemeClr val="tx1"/>
              </a:solidFill>
            </a:endParaRPr>
          </a:p>
          <a:p>
            <a:endParaRPr lang="en-US" dirty="0"/>
          </a:p>
        </p:txBody>
      </p:sp>
    </p:spTree>
    <p:extLst>
      <p:ext uri="{BB962C8B-B14F-4D97-AF65-F5344CB8AC3E}">
        <p14:creationId xmlns:p14="http://schemas.microsoft.com/office/powerpoint/2010/main" val="35376708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8281" y="0"/>
            <a:ext cx="8229600" cy="1143000"/>
          </a:xfrm>
        </p:spPr>
        <p:txBody>
          <a:bodyPr/>
          <a:lstStyle/>
          <a:p>
            <a:r>
              <a:rPr lang="en-US" dirty="0" smtClean="0"/>
              <a:t>Product Shelf Life Comparisons</a:t>
            </a:r>
            <a:endParaRPr lang="en-US" dirty="0"/>
          </a:p>
        </p:txBody>
      </p:sp>
      <p:pic>
        <p:nvPicPr>
          <p:cNvPr id="1027" name="Picture 1"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346" y="1120910"/>
            <a:ext cx="8216454" cy="4621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248021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5" name="TextBox 15"/>
          <p:cNvSpPr txBox="1">
            <a:spLocks noChangeArrowheads="1"/>
          </p:cNvSpPr>
          <p:nvPr/>
        </p:nvSpPr>
        <p:spPr bwMode="auto">
          <a:xfrm>
            <a:off x="220362" y="179817"/>
            <a:ext cx="83820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altLang="en-US" sz="3600" b="1" dirty="0">
                <a:solidFill>
                  <a:srgbClr val="005596"/>
                </a:solidFill>
                <a:latin typeface="Tahoma" panose="020B0604030504040204" pitchFamily="34" charset="0"/>
                <a:ea typeface="Tahoma" panose="020B0604030504040204" pitchFamily="34" charset="0"/>
                <a:cs typeface="Tahoma" panose="020B0604030504040204" pitchFamily="34" charset="0"/>
              </a:rPr>
              <a:t>Large Volume, Delayed Sampling </a:t>
            </a:r>
            <a:r>
              <a:rPr lang="en-US" altLang="en-US" b="1" dirty="0">
                <a:solidFill>
                  <a:srgbClr val="C1CD23"/>
                </a:solidFill>
                <a:latin typeface="Tahoma" panose="020B0604030504040204" pitchFamily="34" charset="0"/>
                <a:ea typeface="Tahoma" panose="020B0604030504040204" pitchFamily="34" charset="0"/>
                <a:cs typeface="Tahoma" panose="020B0604030504040204" pitchFamily="34" charset="0"/>
              </a:rPr>
              <a:t>LVDS </a:t>
            </a:r>
            <a:r>
              <a:rPr lang="en-US" altLang="en-US" b="1" dirty="0" smtClean="0">
                <a:solidFill>
                  <a:srgbClr val="C1CD23"/>
                </a:solidFill>
                <a:latin typeface="Tahoma" panose="020B0604030504040204" pitchFamily="34" charset="0"/>
                <a:ea typeface="Tahoma" panose="020B0604030504040204" pitchFamily="34" charset="0"/>
                <a:cs typeface="Tahoma" panose="020B0604030504040204" pitchFamily="34" charset="0"/>
              </a:rPr>
              <a:t>36 (no sooner than 36 Hours)</a:t>
            </a:r>
            <a:endParaRPr lang="en-US" altLang="en-US" b="1" dirty="0">
              <a:solidFill>
                <a:srgbClr val="C1CD23"/>
              </a:solidFill>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296562" y="1507524"/>
            <a:ext cx="8305800" cy="3600986"/>
          </a:xfrm>
          <a:prstGeom prst="rect">
            <a:avLst/>
          </a:prstGeom>
          <a:noFill/>
        </p:spPr>
        <p:txBody>
          <a:bodyPr>
            <a:spAutoFit/>
          </a:bodyPr>
          <a:lstStyle/>
          <a:p>
            <a:pPr fontAlgn="auto">
              <a:spcBef>
                <a:spcPts val="0"/>
              </a:spcBef>
              <a:spcAft>
                <a:spcPts val="0"/>
              </a:spcAft>
              <a:defRPr/>
            </a:pPr>
            <a:r>
              <a:rPr lang="en-US" sz="1800" b="1" dirty="0" smtClean="0">
                <a:latin typeface="Tahoma" panose="020B0604030504040204" pitchFamily="34" charset="0"/>
                <a:ea typeface="Tahoma" panose="020B0604030504040204" pitchFamily="34" charset="0"/>
                <a:cs typeface="Tahoma" panose="020B0604030504040204" pitchFamily="34" charset="0"/>
              </a:rPr>
              <a:t>Single culture sampled no sooner than </a:t>
            </a:r>
            <a:r>
              <a:rPr lang="en-US" sz="1800" b="1" u="sng" dirty="0" smtClean="0">
                <a:latin typeface="Tahoma" panose="020B0604030504040204" pitchFamily="34" charset="0"/>
                <a:ea typeface="Tahoma" panose="020B0604030504040204" pitchFamily="34" charset="0"/>
                <a:cs typeface="Tahoma" panose="020B0604030504040204" pitchFamily="34" charset="0"/>
              </a:rPr>
              <a:t>36 hours </a:t>
            </a:r>
            <a:r>
              <a:rPr lang="en-US" sz="1800" b="1" dirty="0" smtClean="0">
                <a:latin typeface="Tahoma" panose="020B0604030504040204" pitchFamily="34" charset="0"/>
                <a:ea typeface="Tahoma" panose="020B0604030504040204" pitchFamily="34" charset="0"/>
                <a:cs typeface="Tahoma" panose="020B0604030504040204" pitchFamily="34" charset="0"/>
              </a:rPr>
              <a:t>after collection</a:t>
            </a:r>
            <a:endParaRPr lang="en-US" sz="1800" b="1" dirty="0">
              <a:latin typeface="Tahoma" panose="020B0604030504040204" pitchFamily="34" charset="0"/>
              <a:ea typeface="Tahoma" panose="020B0604030504040204" pitchFamily="34" charset="0"/>
              <a:cs typeface="Tahoma" panose="020B0604030504040204" pitchFamily="34" charset="0"/>
            </a:endParaRPr>
          </a:p>
          <a:p>
            <a:pPr marL="741363" indent="-347663" fontAlgn="auto">
              <a:lnSpc>
                <a:spcPct val="150000"/>
              </a:lnSpc>
              <a:spcBef>
                <a:spcPts val="0"/>
              </a:spcBef>
              <a:spcAft>
                <a:spcPts val="0"/>
              </a:spcAft>
              <a:buFont typeface="Arial" pitchFamily="34" charset="0"/>
              <a:buChar char="•"/>
              <a:defRPr/>
            </a:pPr>
            <a:r>
              <a:rPr lang="en-US" sz="1800" dirty="0" smtClean="0">
                <a:latin typeface="Tahoma" panose="020B0604030504040204" pitchFamily="34" charset="0"/>
                <a:ea typeface="Tahoma" panose="020B0604030504040204" pitchFamily="34" charset="0"/>
                <a:cs typeface="Tahoma" panose="020B0604030504040204" pitchFamily="34" charset="0"/>
              </a:rPr>
              <a:t>Single-step strategy</a:t>
            </a:r>
          </a:p>
          <a:p>
            <a:pPr marL="741363" indent="-347663" fontAlgn="auto">
              <a:lnSpc>
                <a:spcPct val="150000"/>
              </a:lnSpc>
              <a:spcBef>
                <a:spcPts val="0"/>
              </a:spcBef>
              <a:spcAft>
                <a:spcPts val="0"/>
              </a:spcAft>
              <a:buFont typeface="Arial" pitchFamily="34" charset="0"/>
              <a:buChar char="•"/>
              <a:defRPr/>
            </a:pPr>
            <a:r>
              <a:rPr lang="en-US" sz="1800" dirty="0" smtClean="0">
                <a:latin typeface="Tahoma" panose="020B0604030504040204" pitchFamily="34" charset="0"/>
                <a:ea typeface="Tahoma" panose="020B0604030504040204" pitchFamily="34" charset="0"/>
                <a:cs typeface="Tahoma" panose="020B0604030504040204" pitchFamily="34" charset="0"/>
              </a:rPr>
              <a:t>Inoculate both aerobic and anaerobic cultures</a:t>
            </a:r>
          </a:p>
          <a:p>
            <a:pPr marL="741363" indent="-347663" fontAlgn="auto">
              <a:lnSpc>
                <a:spcPct val="150000"/>
              </a:lnSpc>
              <a:spcBef>
                <a:spcPts val="0"/>
              </a:spcBef>
              <a:spcAft>
                <a:spcPts val="0"/>
              </a:spcAft>
              <a:buFont typeface="Arial"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Minimum sample volume 16 mL</a:t>
            </a:r>
          </a:p>
          <a:p>
            <a:pPr marL="741363" indent="-347663" fontAlgn="auto">
              <a:lnSpc>
                <a:spcPct val="150000"/>
              </a:lnSpc>
              <a:spcBef>
                <a:spcPts val="0"/>
              </a:spcBef>
              <a:spcAft>
                <a:spcPts val="0"/>
              </a:spcAft>
              <a:buFont typeface="Arial" pitchFamily="34" charset="0"/>
              <a:buChar char="•"/>
              <a:defRPr/>
            </a:pPr>
            <a:r>
              <a:rPr lang="en-US" sz="1800" dirty="0" smtClean="0">
                <a:latin typeface="Tahoma" panose="020B0604030504040204" pitchFamily="34" charset="0"/>
                <a:ea typeface="Tahoma" panose="020B0604030504040204" pitchFamily="34" charset="0"/>
                <a:cs typeface="Tahoma" panose="020B0604030504040204" pitchFamily="34" charset="0"/>
              </a:rPr>
              <a:t>Sample each apheresis or pre-storage pool</a:t>
            </a:r>
            <a:endParaRPr lang="en-US" dirty="0" smtClean="0">
              <a:latin typeface="Tahoma" panose="020B0604030504040204" pitchFamily="34" charset="0"/>
              <a:ea typeface="Tahoma" panose="020B0604030504040204" pitchFamily="34" charset="0"/>
              <a:cs typeface="Tahoma" panose="020B0604030504040204" pitchFamily="34" charset="0"/>
            </a:endParaRPr>
          </a:p>
          <a:p>
            <a:pPr marL="1198563" lvl="1" indent="-347663">
              <a:lnSpc>
                <a:spcPct val="150000"/>
              </a:lnSpc>
              <a:buFont typeface="Courier New" panose="02070309020205020404" pitchFamily="49" charset="0"/>
              <a:buChar char="o"/>
              <a:defRPr/>
            </a:pPr>
            <a:r>
              <a:rPr lang="en-US" sz="1600" dirty="0" smtClean="0">
                <a:latin typeface="Tahoma" panose="020B0604030504040204" pitchFamily="34" charset="0"/>
                <a:ea typeface="Tahoma" panose="020B0604030504040204" pitchFamily="34" charset="0"/>
                <a:cs typeface="Tahoma" panose="020B0604030504040204" pitchFamily="34" charset="0"/>
              </a:rPr>
              <a:t>Each split from a unit should be sampled</a:t>
            </a:r>
          </a:p>
          <a:p>
            <a:pPr marL="741363" indent="-347663">
              <a:lnSpc>
                <a:spcPct val="150000"/>
              </a:lnSpc>
              <a:buFont typeface="Arial"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Minimum incubation 12 hours prior to release</a:t>
            </a:r>
          </a:p>
          <a:p>
            <a:pPr marL="741363" indent="-347663">
              <a:lnSpc>
                <a:spcPct val="150000"/>
              </a:lnSpc>
              <a:buFont typeface="Arial"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5 day product expiration (48 hour hold time)</a:t>
            </a:r>
          </a:p>
          <a:p>
            <a:pPr marL="1198563" lvl="1" indent="-347663">
              <a:lnSpc>
                <a:spcPct val="150000"/>
              </a:lnSpc>
              <a:buFont typeface="Courier New" panose="02070309020205020404" pitchFamily="49" charset="0"/>
              <a:buChar char="o"/>
              <a:defRPr/>
            </a:pPr>
            <a:r>
              <a:rPr lang="en-US" sz="1600" dirty="0" smtClean="0">
                <a:latin typeface="Tahoma" panose="020B0604030504040204" pitchFamily="34" charset="0"/>
                <a:ea typeface="Tahoma" panose="020B0604030504040204" pitchFamily="34" charset="0"/>
                <a:cs typeface="Tahoma" panose="020B0604030504040204" pitchFamily="34" charset="0"/>
              </a:rPr>
              <a:t>Can be extended beyond 5 days with 2-step strategy</a:t>
            </a:r>
            <a:endParaRPr lang="en-US" sz="16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942568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5" name="TextBox 15"/>
          <p:cNvSpPr txBox="1">
            <a:spLocks noChangeArrowheads="1"/>
          </p:cNvSpPr>
          <p:nvPr/>
        </p:nvSpPr>
        <p:spPr bwMode="auto">
          <a:xfrm>
            <a:off x="381000" y="538163"/>
            <a:ext cx="83820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altLang="en-US" sz="3600" b="1" dirty="0">
                <a:solidFill>
                  <a:srgbClr val="005596"/>
                </a:solidFill>
                <a:latin typeface="Tahoma" panose="020B0604030504040204" pitchFamily="34" charset="0"/>
                <a:ea typeface="Tahoma" panose="020B0604030504040204" pitchFamily="34" charset="0"/>
                <a:cs typeface="Tahoma" panose="020B0604030504040204" pitchFamily="34" charset="0"/>
              </a:rPr>
              <a:t>Large Volume, Delayed Sampling </a:t>
            </a:r>
            <a:r>
              <a:rPr lang="en-US" altLang="en-US" b="1" dirty="0">
                <a:solidFill>
                  <a:srgbClr val="C1CD23"/>
                </a:solidFill>
                <a:latin typeface="Tahoma" panose="020B0604030504040204" pitchFamily="34" charset="0"/>
                <a:ea typeface="Tahoma" panose="020B0604030504040204" pitchFamily="34" charset="0"/>
                <a:cs typeface="Tahoma" panose="020B0604030504040204" pitchFamily="34" charset="0"/>
              </a:rPr>
              <a:t>LVDS </a:t>
            </a:r>
            <a:r>
              <a:rPr lang="en-US" altLang="en-US" b="1" dirty="0" smtClean="0">
                <a:solidFill>
                  <a:srgbClr val="C1CD23"/>
                </a:solidFill>
                <a:latin typeface="Tahoma" panose="020B0604030504040204" pitchFamily="34" charset="0"/>
                <a:ea typeface="Tahoma" panose="020B0604030504040204" pitchFamily="34" charset="0"/>
                <a:cs typeface="Tahoma" panose="020B0604030504040204" pitchFamily="34" charset="0"/>
              </a:rPr>
              <a:t>36 (no sooner than 36 Hours)</a:t>
            </a:r>
            <a:endParaRPr lang="en-US" altLang="en-US" b="1" dirty="0">
              <a:solidFill>
                <a:srgbClr val="C1CD23"/>
              </a:solidFill>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457200" y="1828800"/>
            <a:ext cx="8305800" cy="3385542"/>
          </a:xfrm>
          <a:prstGeom prst="rect">
            <a:avLst/>
          </a:prstGeom>
          <a:noFill/>
        </p:spPr>
        <p:txBody>
          <a:bodyPr>
            <a:spAutoFit/>
          </a:bodyPr>
          <a:lstStyle/>
          <a:p>
            <a:pPr fontAlgn="auto">
              <a:spcBef>
                <a:spcPts val="0"/>
              </a:spcBef>
              <a:spcAft>
                <a:spcPts val="0"/>
              </a:spcAft>
              <a:defRPr/>
            </a:pPr>
            <a:r>
              <a:rPr lang="en-US" b="1" u="sng" dirty="0" smtClean="0">
                <a:latin typeface="Tahoma" panose="020B0604030504040204" pitchFamily="34" charset="0"/>
                <a:ea typeface="Tahoma" panose="020B0604030504040204" pitchFamily="34" charset="0"/>
                <a:cs typeface="Tahoma" panose="020B0604030504040204" pitchFamily="34" charset="0"/>
              </a:rPr>
              <a:t>Advantages:</a:t>
            </a:r>
          </a:p>
          <a:p>
            <a:pPr marL="741363" indent="-285750" fontAlgn="auto">
              <a:spcBef>
                <a:spcPts val="0"/>
              </a:spcBef>
              <a:spcAft>
                <a:spcPts val="0"/>
              </a:spcAft>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Does not hold product as long as LVDS 48</a:t>
            </a:r>
          </a:p>
          <a:p>
            <a:pPr marL="741363" indent="-285750" fontAlgn="auto">
              <a:spcBef>
                <a:spcPts val="0"/>
              </a:spcBef>
              <a:spcAft>
                <a:spcPts val="0"/>
              </a:spcAft>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Secondary testing (</a:t>
            </a:r>
            <a:r>
              <a:rPr lang="en-US" dirty="0" err="1" smtClean="0">
                <a:latin typeface="Tahoma" panose="020B0604030504040204" pitchFamily="34" charset="0"/>
                <a:ea typeface="Tahoma" panose="020B0604030504040204" pitchFamily="34" charset="0"/>
                <a:cs typeface="Tahoma" panose="020B0604030504040204" pitchFamily="34" charset="0"/>
              </a:rPr>
              <a:t>Verax</a:t>
            </a:r>
            <a:r>
              <a:rPr lang="en-US" dirty="0" smtClean="0">
                <a:latin typeface="Tahoma" panose="020B0604030504040204" pitchFamily="34" charset="0"/>
                <a:ea typeface="Tahoma" panose="020B0604030504040204" pitchFamily="34" charset="0"/>
                <a:cs typeface="Tahoma" panose="020B0604030504040204" pitchFamily="34" charset="0"/>
              </a:rPr>
              <a:t>) can be applied</a:t>
            </a:r>
          </a:p>
          <a:p>
            <a:pPr marL="741363" indent="-285750" fontAlgn="auto">
              <a:spcBef>
                <a:spcPts val="0"/>
              </a:spcBef>
              <a:spcAft>
                <a:spcPts val="0"/>
              </a:spcAft>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Lower Cost than Pathogen Reduction</a:t>
            </a:r>
          </a:p>
          <a:p>
            <a:pPr marL="741363" indent="-285750" fontAlgn="auto">
              <a:spcBef>
                <a:spcPts val="0"/>
              </a:spcBef>
              <a:spcAft>
                <a:spcPts val="0"/>
              </a:spcAft>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Applicable to </a:t>
            </a:r>
            <a:r>
              <a:rPr lang="en-US" dirty="0" err="1" smtClean="0">
                <a:latin typeface="Tahoma" panose="020B0604030504040204" pitchFamily="34" charset="0"/>
                <a:ea typeface="Tahoma" panose="020B0604030504040204" pitchFamily="34" charset="0"/>
                <a:cs typeface="Tahoma" panose="020B0604030504040204" pitchFamily="34" charset="0"/>
              </a:rPr>
              <a:t>Acrodose</a:t>
            </a:r>
            <a:r>
              <a:rPr lang="en-US" dirty="0" smtClean="0">
                <a:latin typeface="Tahoma" panose="020B0604030504040204" pitchFamily="34" charset="0"/>
                <a:ea typeface="Tahoma" panose="020B0604030504040204" pitchFamily="34" charset="0"/>
                <a:cs typeface="Tahoma" panose="020B0604030504040204" pitchFamily="34" charset="0"/>
              </a:rPr>
              <a:t> products</a:t>
            </a:r>
          </a:p>
          <a:p>
            <a:pPr marL="741363" indent="-285750" fontAlgn="auto">
              <a:spcBef>
                <a:spcPts val="0"/>
              </a:spcBef>
              <a:spcAft>
                <a:spcPts val="0"/>
              </a:spcAft>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No additional licensure submission</a:t>
            </a:r>
          </a:p>
          <a:p>
            <a:pPr fontAlgn="auto">
              <a:spcBef>
                <a:spcPts val="0"/>
              </a:spcBef>
              <a:spcAft>
                <a:spcPts val="0"/>
              </a:spcAft>
              <a:defRPr/>
            </a:pPr>
            <a:endParaRPr lang="en-US" dirty="0">
              <a:latin typeface="Tahoma" panose="020B0604030504040204" pitchFamily="34" charset="0"/>
              <a:ea typeface="Tahoma" panose="020B0604030504040204" pitchFamily="34" charset="0"/>
              <a:cs typeface="Tahoma" panose="020B0604030504040204" pitchFamily="34" charset="0"/>
            </a:endParaRPr>
          </a:p>
          <a:p>
            <a:pPr fontAlgn="auto">
              <a:spcBef>
                <a:spcPts val="0"/>
              </a:spcBef>
              <a:spcAft>
                <a:spcPts val="0"/>
              </a:spcAft>
              <a:defRPr/>
            </a:pPr>
            <a:r>
              <a:rPr lang="en-US" b="1" u="sng" dirty="0" smtClean="0">
                <a:latin typeface="Tahoma" panose="020B0604030504040204" pitchFamily="34" charset="0"/>
                <a:ea typeface="Tahoma" panose="020B0604030504040204" pitchFamily="34" charset="0"/>
                <a:cs typeface="Tahoma" panose="020B0604030504040204" pitchFamily="34" charset="0"/>
              </a:rPr>
              <a:t>Disadvantages:</a:t>
            </a:r>
          </a:p>
          <a:p>
            <a:pPr marL="741363" indent="-285750" fontAlgn="auto">
              <a:spcBef>
                <a:spcPts val="0"/>
              </a:spcBef>
              <a:spcAft>
                <a:spcPts val="0"/>
              </a:spcAft>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Impact to available inventory</a:t>
            </a:r>
          </a:p>
          <a:p>
            <a:pPr marL="1198563" lvl="2" indent="-285750">
              <a:buFont typeface="Courier New" panose="02070309020205020404" pitchFamily="49" charset="0"/>
              <a:buChar char="o"/>
              <a:defRPr/>
            </a:pPr>
            <a:r>
              <a:rPr lang="en-US" dirty="0" smtClean="0">
                <a:latin typeface="Tahoma" panose="020B0604030504040204" pitchFamily="34" charset="0"/>
                <a:ea typeface="Tahoma" panose="020B0604030504040204" pitchFamily="34" charset="0"/>
                <a:cs typeface="Tahoma" panose="020B0604030504040204" pitchFamily="34" charset="0"/>
              </a:rPr>
              <a:t>Holds product longer than Pathogen Reduction</a:t>
            </a:r>
          </a:p>
          <a:p>
            <a:pPr marL="741363" indent="-285750">
              <a:buFont typeface="Arial" panose="020B0604020202020204"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Testing the product and not treating the product</a:t>
            </a:r>
          </a:p>
          <a:p>
            <a:pPr fontAlgn="auto">
              <a:spcBef>
                <a:spcPts val="0"/>
              </a:spcBef>
              <a:spcAft>
                <a:spcPts val="0"/>
              </a:spcAft>
              <a:defRPr/>
            </a:pPr>
            <a:endParaRPr lang="en-US" sz="16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023026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5" name="TextBox 15"/>
          <p:cNvSpPr txBox="1">
            <a:spLocks noChangeArrowheads="1"/>
          </p:cNvSpPr>
          <p:nvPr/>
        </p:nvSpPr>
        <p:spPr bwMode="auto">
          <a:xfrm>
            <a:off x="381000" y="538163"/>
            <a:ext cx="83820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altLang="en-US" sz="3600" b="1" dirty="0">
                <a:solidFill>
                  <a:srgbClr val="005596"/>
                </a:solidFill>
                <a:latin typeface="Tahoma" panose="020B0604030504040204" pitchFamily="34" charset="0"/>
                <a:ea typeface="Tahoma" panose="020B0604030504040204" pitchFamily="34" charset="0"/>
                <a:cs typeface="Tahoma" panose="020B0604030504040204" pitchFamily="34" charset="0"/>
              </a:rPr>
              <a:t>Large Volume, Delayed Sampling </a:t>
            </a:r>
            <a:r>
              <a:rPr lang="en-US" altLang="en-US" b="1" dirty="0">
                <a:solidFill>
                  <a:srgbClr val="C1CD23"/>
                </a:solidFill>
                <a:latin typeface="Tahoma" panose="020B0604030504040204" pitchFamily="34" charset="0"/>
                <a:ea typeface="Tahoma" panose="020B0604030504040204" pitchFamily="34" charset="0"/>
                <a:cs typeface="Tahoma" panose="020B0604030504040204" pitchFamily="34" charset="0"/>
              </a:rPr>
              <a:t>LVDS </a:t>
            </a:r>
            <a:r>
              <a:rPr lang="en-US" altLang="en-US" b="1" dirty="0" smtClean="0">
                <a:solidFill>
                  <a:srgbClr val="C1CD23"/>
                </a:solidFill>
                <a:latin typeface="Tahoma" panose="020B0604030504040204" pitchFamily="34" charset="0"/>
                <a:ea typeface="Tahoma" panose="020B0604030504040204" pitchFamily="34" charset="0"/>
                <a:cs typeface="Tahoma" panose="020B0604030504040204" pitchFamily="34" charset="0"/>
              </a:rPr>
              <a:t>48 (no sooner than 48 Hours)</a:t>
            </a:r>
            <a:endParaRPr lang="en-US" altLang="en-US" b="1" dirty="0">
              <a:solidFill>
                <a:srgbClr val="C1CD23"/>
              </a:solidFill>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457200" y="1828800"/>
            <a:ext cx="8305800" cy="3231654"/>
          </a:xfrm>
          <a:prstGeom prst="rect">
            <a:avLst/>
          </a:prstGeom>
          <a:noFill/>
        </p:spPr>
        <p:txBody>
          <a:bodyPr>
            <a:spAutoFit/>
          </a:bodyPr>
          <a:lstStyle/>
          <a:p>
            <a:pPr fontAlgn="auto">
              <a:spcBef>
                <a:spcPts val="0"/>
              </a:spcBef>
              <a:spcAft>
                <a:spcPts val="0"/>
              </a:spcAft>
              <a:defRPr/>
            </a:pPr>
            <a:r>
              <a:rPr lang="en-US" b="1" dirty="0">
                <a:latin typeface="Tahoma" panose="020B0604030504040204" pitchFamily="34" charset="0"/>
                <a:ea typeface="Tahoma" panose="020B0604030504040204" pitchFamily="34" charset="0"/>
                <a:cs typeface="Tahoma" panose="020B0604030504040204" pitchFamily="34" charset="0"/>
              </a:rPr>
              <a:t>Single culture sampled </a:t>
            </a:r>
            <a:r>
              <a:rPr lang="en-US" b="1" dirty="0" smtClean="0">
                <a:latin typeface="Tahoma" panose="020B0604030504040204" pitchFamily="34" charset="0"/>
                <a:ea typeface="Tahoma" panose="020B0604030504040204" pitchFamily="34" charset="0"/>
                <a:cs typeface="Tahoma" panose="020B0604030504040204" pitchFamily="34" charset="0"/>
              </a:rPr>
              <a:t>no sooner than </a:t>
            </a:r>
            <a:r>
              <a:rPr lang="en-US" b="1" u="sng" dirty="0" smtClean="0">
                <a:latin typeface="Tahoma" panose="020B0604030504040204" pitchFamily="34" charset="0"/>
                <a:ea typeface="Tahoma" panose="020B0604030504040204" pitchFamily="34" charset="0"/>
                <a:cs typeface="Tahoma" panose="020B0604030504040204" pitchFamily="34" charset="0"/>
              </a:rPr>
              <a:t>48 </a:t>
            </a:r>
            <a:r>
              <a:rPr lang="en-US" b="1" u="sng" dirty="0">
                <a:latin typeface="Tahoma" panose="020B0604030504040204" pitchFamily="34" charset="0"/>
                <a:ea typeface="Tahoma" panose="020B0604030504040204" pitchFamily="34" charset="0"/>
                <a:cs typeface="Tahoma" panose="020B0604030504040204" pitchFamily="34" charset="0"/>
              </a:rPr>
              <a:t>hours </a:t>
            </a:r>
            <a:r>
              <a:rPr lang="en-US" b="1" dirty="0">
                <a:latin typeface="Tahoma" panose="020B0604030504040204" pitchFamily="34" charset="0"/>
                <a:ea typeface="Tahoma" panose="020B0604030504040204" pitchFamily="34" charset="0"/>
                <a:cs typeface="Tahoma" panose="020B0604030504040204" pitchFamily="34" charset="0"/>
              </a:rPr>
              <a:t>after collection</a:t>
            </a:r>
          </a:p>
          <a:p>
            <a:pPr marL="741363" indent="-347663" fontAlgn="auto">
              <a:lnSpc>
                <a:spcPct val="150000"/>
              </a:lnSpc>
              <a:spcBef>
                <a:spcPts val="0"/>
              </a:spcBef>
              <a:spcAft>
                <a:spcPts val="0"/>
              </a:spcAft>
              <a:buFont typeface="Arial" pitchFamily="34" charset="0"/>
              <a:buChar char="•"/>
              <a:defRPr/>
            </a:pPr>
            <a:r>
              <a:rPr lang="en-US" dirty="0">
                <a:latin typeface="Tahoma" panose="020B0604030504040204" pitchFamily="34" charset="0"/>
                <a:ea typeface="Tahoma" panose="020B0604030504040204" pitchFamily="34" charset="0"/>
                <a:cs typeface="Tahoma" panose="020B0604030504040204" pitchFamily="34" charset="0"/>
              </a:rPr>
              <a:t>Single-step strategy</a:t>
            </a:r>
          </a:p>
          <a:p>
            <a:pPr marL="741363" indent="-347663" fontAlgn="auto">
              <a:lnSpc>
                <a:spcPct val="150000"/>
              </a:lnSpc>
              <a:spcBef>
                <a:spcPts val="0"/>
              </a:spcBef>
              <a:spcAft>
                <a:spcPts val="0"/>
              </a:spcAft>
              <a:buFont typeface="Arial" pitchFamily="34" charset="0"/>
              <a:buChar char="•"/>
              <a:defRPr/>
            </a:pPr>
            <a:r>
              <a:rPr lang="en-US" dirty="0">
                <a:latin typeface="Tahoma" panose="020B0604030504040204" pitchFamily="34" charset="0"/>
                <a:ea typeface="Tahoma" panose="020B0604030504040204" pitchFamily="34" charset="0"/>
                <a:cs typeface="Tahoma" panose="020B0604030504040204" pitchFamily="34" charset="0"/>
              </a:rPr>
              <a:t>Inoculate both aerobic and anaerobic cultures</a:t>
            </a:r>
          </a:p>
          <a:p>
            <a:pPr marL="741363" indent="-347663" fontAlgn="auto">
              <a:lnSpc>
                <a:spcPct val="150000"/>
              </a:lnSpc>
              <a:spcBef>
                <a:spcPts val="0"/>
              </a:spcBef>
              <a:spcAft>
                <a:spcPts val="0"/>
              </a:spcAft>
              <a:buFont typeface="Arial" pitchFamily="34" charset="0"/>
              <a:buChar char="•"/>
              <a:defRPr/>
            </a:pPr>
            <a:r>
              <a:rPr lang="en-US" dirty="0">
                <a:latin typeface="Tahoma" panose="020B0604030504040204" pitchFamily="34" charset="0"/>
                <a:ea typeface="Tahoma" panose="020B0604030504040204" pitchFamily="34" charset="0"/>
                <a:cs typeface="Tahoma" panose="020B0604030504040204" pitchFamily="34" charset="0"/>
              </a:rPr>
              <a:t>Minimum sample volume 16 mL</a:t>
            </a:r>
          </a:p>
          <a:p>
            <a:pPr marL="741363" indent="-347663" fontAlgn="auto">
              <a:lnSpc>
                <a:spcPct val="150000"/>
              </a:lnSpc>
              <a:spcBef>
                <a:spcPts val="0"/>
              </a:spcBef>
              <a:spcAft>
                <a:spcPts val="0"/>
              </a:spcAft>
              <a:buFont typeface="Arial" pitchFamily="34" charset="0"/>
              <a:buChar char="•"/>
              <a:defRPr/>
            </a:pPr>
            <a:r>
              <a:rPr lang="en-US" dirty="0">
                <a:latin typeface="Tahoma" panose="020B0604030504040204" pitchFamily="34" charset="0"/>
                <a:ea typeface="Tahoma" panose="020B0604030504040204" pitchFamily="34" charset="0"/>
                <a:cs typeface="Tahoma" panose="020B0604030504040204" pitchFamily="34" charset="0"/>
              </a:rPr>
              <a:t>Sample each apheresis </a:t>
            </a:r>
            <a:r>
              <a:rPr lang="en-US" dirty="0" smtClean="0">
                <a:latin typeface="Tahoma" panose="020B0604030504040204" pitchFamily="34" charset="0"/>
                <a:ea typeface="Tahoma" panose="020B0604030504040204" pitchFamily="34" charset="0"/>
                <a:cs typeface="Tahoma" panose="020B0604030504040204" pitchFamily="34" charset="0"/>
              </a:rPr>
              <a:t>platelet</a:t>
            </a:r>
            <a:endParaRPr lang="en-US" dirty="0">
              <a:latin typeface="Tahoma" panose="020B0604030504040204" pitchFamily="34" charset="0"/>
              <a:ea typeface="Tahoma" panose="020B0604030504040204" pitchFamily="34" charset="0"/>
              <a:cs typeface="Tahoma" panose="020B0604030504040204" pitchFamily="34" charset="0"/>
            </a:endParaRPr>
          </a:p>
          <a:p>
            <a:pPr marL="1198563" lvl="1" indent="-347663">
              <a:lnSpc>
                <a:spcPct val="150000"/>
              </a:lnSpc>
              <a:buFont typeface="Arial" pitchFamily="34" charset="0"/>
              <a:buChar char="•"/>
              <a:defRPr/>
            </a:pPr>
            <a:r>
              <a:rPr lang="en-US" sz="1600" dirty="0">
                <a:latin typeface="Tahoma" panose="020B0604030504040204" pitchFamily="34" charset="0"/>
                <a:ea typeface="Tahoma" panose="020B0604030504040204" pitchFamily="34" charset="0"/>
                <a:cs typeface="Tahoma" panose="020B0604030504040204" pitchFamily="34" charset="0"/>
              </a:rPr>
              <a:t>Each split from a unit should be sampled</a:t>
            </a:r>
          </a:p>
          <a:p>
            <a:pPr marL="741363" indent="-347663">
              <a:lnSpc>
                <a:spcPct val="150000"/>
              </a:lnSpc>
              <a:buFont typeface="Arial" pitchFamily="34" charset="0"/>
              <a:buChar char="•"/>
              <a:defRPr/>
            </a:pPr>
            <a:r>
              <a:rPr lang="en-US" dirty="0">
                <a:latin typeface="Tahoma" panose="020B0604030504040204" pitchFamily="34" charset="0"/>
                <a:ea typeface="Tahoma" panose="020B0604030504040204" pitchFamily="34" charset="0"/>
                <a:cs typeface="Tahoma" panose="020B0604030504040204" pitchFamily="34" charset="0"/>
              </a:rPr>
              <a:t>Minimum incubation 12 hours prior to release</a:t>
            </a:r>
          </a:p>
          <a:p>
            <a:pPr marL="741363" indent="-347663">
              <a:lnSpc>
                <a:spcPct val="150000"/>
              </a:lnSpc>
              <a:buFont typeface="Arial" pitchFamily="34" charset="0"/>
              <a:buChar char="•"/>
              <a:defRPr/>
            </a:pPr>
            <a:r>
              <a:rPr lang="en-US" dirty="0" smtClean="0">
                <a:latin typeface="Tahoma" panose="020B0604030504040204" pitchFamily="34" charset="0"/>
                <a:ea typeface="Tahoma" panose="020B0604030504040204" pitchFamily="34" charset="0"/>
                <a:cs typeface="Tahoma" panose="020B0604030504040204" pitchFamily="34" charset="0"/>
              </a:rPr>
              <a:t>7 day </a:t>
            </a:r>
            <a:r>
              <a:rPr lang="en-US" dirty="0">
                <a:latin typeface="Tahoma" panose="020B0604030504040204" pitchFamily="34" charset="0"/>
                <a:ea typeface="Tahoma" panose="020B0604030504040204" pitchFamily="34" charset="0"/>
                <a:cs typeface="Tahoma" panose="020B0604030504040204" pitchFamily="34" charset="0"/>
              </a:rPr>
              <a:t>product </a:t>
            </a:r>
            <a:r>
              <a:rPr lang="en-US" dirty="0" smtClean="0">
                <a:latin typeface="Tahoma" panose="020B0604030504040204" pitchFamily="34" charset="0"/>
                <a:ea typeface="Tahoma" panose="020B0604030504040204" pitchFamily="34" charset="0"/>
                <a:cs typeface="Tahoma" panose="020B0604030504040204" pitchFamily="34" charset="0"/>
              </a:rPr>
              <a:t>expiration (60 hour hold time)</a:t>
            </a:r>
            <a:endParaRPr lang="en-US"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282803919"/>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des with Logo">
  <a:themeElements>
    <a:clrScheme name="LifeServe 2020">
      <a:dk1>
        <a:srgbClr val="7F7F7F"/>
      </a:dk1>
      <a:lt1>
        <a:sysClr val="window" lastClr="FFFFFF"/>
      </a:lt1>
      <a:dk2>
        <a:srgbClr val="005596"/>
      </a:dk2>
      <a:lt2>
        <a:srgbClr val="FFFFFF"/>
      </a:lt2>
      <a:accent1>
        <a:srgbClr val="005596"/>
      </a:accent1>
      <a:accent2>
        <a:srgbClr val="C1CD23"/>
      </a:accent2>
      <a:accent3>
        <a:srgbClr val="B5121B"/>
      </a:accent3>
      <a:accent4>
        <a:srgbClr val="7493C0"/>
      </a:accent4>
      <a:accent5>
        <a:srgbClr val="A4B7D7"/>
      </a:accent5>
      <a:accent6>
        <a:srgbClr val="7B7B7B"/>
      </a:accent6>
      <a:hlink>
        <a:srgbClr val="005596"/>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Slide without Log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LifeServe 2020">
      <a:dk1>
        <a:srgbClr val="7F7F7F"/>
      </a:dk1>
      <a:lt1>
        <a:sysClr val="window" lastClr="FFFFFF"/>
      </a:lt1>
      <a:dk2>
        <a:srgbClr val="005596"/>
      </a:dk2>
      <a:lt2>
        <a:srgbClr val="FFFFFF"/>
      </a:lt2>
      <a:accent1>
        <a:srgbClr val="005596"/>
      </a:accent1>
      <a:accent2>
        <a:srgbClr val="C1CD23"/>
      </a:accent2>
      <a:accent3>
        <a:srgbClr val="B5121B"/>
      </a:accent3>
      <a:accent4>
        <a:srgbClr val="7493C0"/>
      </a:accent4>
      <a:accent5>
        <a:srgbClr val="A4B7D7"/>
      </a:accent5>
      <a:accent6>
        <a:srgbClr val="7B7B7B"/>
      </a:accent6>
      <a:hlink>
        <a:srgbClr val="005596"/>
      </a:hlink>
      <a:folHlink>
        <a:srgbClr val="954F72"/>
      </a:folHlink>
    </a:clrScheme>
    <a:fontScheme name="LifeServ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LifeServe_PPTahoma</Template>
  <TotalTime>8383</TotalTime>
  <Words>1273</Words>
  <Application>Microsoft Office PowerPoint</Application>
  <PresentationFormat>On-screen Show (4:3)</PresentationFormat>
  <Paragraphs>248</Paragraphs>
  <Slides>23</Slides>
  <Notes>0</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23</vt:i4>
      </vt:variant>
    </vt:vector>
  </HeadingPairs>
  <TitlesOfParts>
    <vt:vector size="32" baseType="lpstr">
      <vt:lpstr>ＭＳ Ｐゴシック</vt:lpstr>
      <vt:lpstr>Arial</vt:lpstr>
      <vt:lpstr>Calibri</vt:lpstr>
      <vt:lpstr>Courier New</vt:lpstr>
      <vt:lpstr>Tahoma</vt:lpstr>
      <vt:lpstr>Wingdings</vt:lpstr>
      <vt:lpstr>Slides with Logo</vt:lpstr>
      <vt:lpstr>Slide without Logo</vt:lpstr>
      <vt:lpstr>Office Theme</vt:lpstr>
      <vt:lpstr>PowerPoint Presentation</vt:lpstr>
      <vt:lpstr>PowerPoint Presentation</vt:lpstr>
      <vt:lpstr>PowerPoint Presentation</vt:lpstr>
      <vt:lpstr>PowerPoint Presentation</vt:lpstr>
      <vt:lpstr>Available Testing Strategies Overview  </vt:lpstr>
      <vt:lpstr>Product Shelf Life Comparisons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Comparison Overview</vt:lpstr>
      <vt:lpstr>LifeServe Testing Strategy Decision</vt:lpstr>
      <vt:lpstr>PowerPoint Presentation</vt:lpstr>
      <vt:lpstr>PowerPoint Presentation</vt:lpstr>
      <vt:lpstr>PowerPoint Presentation</vt:lpstr>
      <vt:lpstr>PowerPoint Presentation</vt:lpstr>
      <vt:lpstr>PowerPoint Presentation</vt:lpstr>
      <vt:lpstr>Post – Presentation Survey Follow link to submit survey answers: https://app.smartsheet.com/b/form/d6e9ce428dd342838e8422d4921a65b7 </vt:lpstr>
    </vt:vector>
  </TitlesOfParts>
  <Company>LifeServe Blood Center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bmp1590</dc:creator>
  <cp:lastModifiedBy>Muhs, Rachael</cp:lastModifiedBy>
  <cp:revision>99</cp:revision>
  <dcterms:created xsi:type="dcterms:W3CDTF">2015-04-10T15:27:55Z</dcterms:created>
  <dcterms:modified xsi:type="dcterms:W3CDTF">2020-10-12T16:53:30Z</dcterms:modified>
</cp:coreProperties>
</file>